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jpeg" ContentType="image/jpeg"/>
  <Override PartName="/ppt/media/image9.jpeg" ContentType="image/jpeg"/>
  <Override PartName="/ppt/media/image10.jpeg" ContentType="image/jpeg"/>
  <Override PartName="/ppt/media/image1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media1.mov" ContentType="video/unknown"/>
  <Override PartName="/ppt/media/media2.mov" ContentType="video/unknown"/>
  <Override PartName="/ppt/media/image12.jpeg" ContentType="image/jpeg"/>
  <Override PartName="/ppt/media/image1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j-lt"/>
        <a:ea typeface="+mj-ea"/>
        <a:cs typeface="+mj-cs"/>
        <a:sym typeface="Gill Sans"/>
      </a:defRPr>
    </a:lvl1pPr>
    <a:lvl2pPr marL="0" marR="0" indent="34290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j-lt"/>
        <a:ea typeface="+mj-ea"/>
        <a:cs typeface="+mj-cs"/>
        <a:sym typeface="Gill Sans"/>
      </a:defRPr>
    </a:lvl2pPr>
    <a:lvl3pPr marL="0" marR="0" indent="68580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j-lt"/>
        <a:ea typeface="+mj-ea"/>
        <a:cs typeface="+mj-cs"/>
        <a:sym typeface="Gill Sans"/>
      </a:defRPr>
    </a:lvl3pPr>
    <a:lvl4pPr marL="0" marR="0" indent="102870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j-lt"/>
        <a:ea typeface="+mj-ea"/>
        <a:cs typeface="+mj-cs"/>
        <a:sym typeface="Gill Sans"/>
      </a:defRPr>
    </a:lvl4pPr>
    <a:lvl5pPr marL="0" marR="0" indent="137160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j-lt"/>
        <a:ea typeface="+mj-ea"/>
        <a:cs typeface="+mj-cs"/>
        <a:sym typeface="Gill Sans"/>
      </a:defRPr>
    </a:lvl5pPr>
    <a:lvl6pPr marL="0" marR="0" indent="171450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j-lt"/>
        <a:ea typeface="+mj-ea"/>
        <a:cs typeface="+mj-cs"/>
        <a:sym typeface="Gill Sans"/>
      </a:defRPr>
    </a:lvl6pPr>
    <a:lvl7pPr marL="0" marR="0" indent="205740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j-lt"/>
        <a:ea typeface="+mj-ea"/>
        <a:cs typeface="+mj-cs"/>
        <a:sym typeface="Gill Sans"/>
      </a:defRPr>
    </a:lvl7pPr>
    <a:lvl8pPr marL="0" marR="0" indent="240030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j-lt"/>
        <a:ea typeface="+mj-ea"/>
        <a:cs typeface="+mj-cs"/>
        <a:sym typeface="Gill Sans"/>
      </a:defRPr>
    </a:lvl8pPr>
    <a:lvl9pPr marL="0" marR="0" indent="274320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j-lt"/>
        <a:ea typeface="+mj-ea"/>
        <a:cs typeface="+mj-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EAF4"/>
          </a:solidFill>
        </a:fill>
      </a:tcStyle>
    </a:wholeTbl>
    <a:band2H>
      <a:tcTxStyle b="def" i="def"/>
      <a:tcStyle>
        <a:tcBdr/>
        <a:fill>
          <a:solidFill>
            <a:srgbClr val="F1F5FA"/>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Row>
  </a:tblStyle>
  <a:tblStyle styleId="{D51ADE6A-740E-44AE-83CC-AE7238B6C88D}"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p:nvPr>
            <p:ph type="sldImg"/>
          </p:nvPr>
        </p:nvSpPr>
        <p:spPr>
          <a:xfrm>
            <a:off x="1143000" y="685800"/>
            <a:ext cx="4572000" cy="3429000"/>
          </a:xfrm>
          <a:prstGeom prst="rect">
            <a:avLst/>
          </a:prstGeom>
        </p:spPr>
        <p:txBody>
          <a:bodyPr/>
          <a:lstStyle/>
          <a:p>
            <a:pPr/>
          </a:p>
        </p:txBody>
      </p:sp>
      <p:sp>
        <p:nvSpPr>
          <p:cNvPr id="63" name="Shape 6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06400" latinLnBrk="0">
      <a:defRPr sz="1400">
        <a:latin typeface="Lucida Grande"/>
        <a:ea typeface="Lucida Grande"/>
        <a:cs typeface="Lucida Grande"/>
        <a:sym typeface="Lucida Grande"/>
      </a:defRPr>
    </a:lvl1pPr>
    <a:lvl2pPr indent="228600" defTabSz="406400" latinLnBrk="0">
      <a:defRPr sz="1400">
        <a:latin typeface="Lucida Grande"/>
        <a:ea typeface="Lucida Grande"/>
        <a:cs typeface="Lucida Grande"/>
        <a:sym typeface="Lucida Grande"/>
      </a:defRPr>
    </a:lvl2pPr>
    <a:lvl3pPr indent="457200" defTabSz="406400" latinLnBrk="0">
      <a:defRPr sz="1400">
        <a:latin typeface="Lucida Grande"/>
        <a:ea typeface="Lucida Grande"/>
        <a:cs typeface="Lucida Grande"/>
        <a:sym typeface="Lucida Grande"/>
      </a:defRPr>
    </a:lvl3pPr>
    <a:lvl4pPr indent="685800" defTabSz="406400" latinLnBrk="0">
      <a:defRPr sz="1400">
        <a:latin typeface="Lucida Grande"/>
        <a:ea typeface="Lucida Grande"/>
        <a:cs typeface="Lucida Grande"/>
        <a:sym typeface="Lucida Grande"/>
      </a:defRPr>
    </a:lvl4pPr>
    <a:lvl5pPr indent="914400" defTabSz="406400" latinLnBrk="0">
      <a:defRPr sz="1400">
        <a:latin typeface="Lucida Grande"/>
        <a:ea typeface="Lucida Grande"/>
        <a:cs typeface="Lucida Grande"/>
        <a:sym typeface="Lucida Grande"/>
      </a:defRPr>
    </a:lvl5pPr>
    <a:lvl6pPr indent="1143000" defTabSz="406400" latinLnBrk="0">
      <a:defRPr sz="1400">
        <a:latin typeface="Lucida Grande"/>
        <a:ea typeface="Lucida Grande"/>
        <a:cs typeface="Lucida Grande"/>
        <a:sym typeface="Lucida Grande"/>
      </a:defRPr>
    </a:lvl6pPr>
    <a:lvl7pPr indent="1371600" defTabSz="406400" latinLnBrk="0">
      <a:defRPr sz="1400">
        <a:latin typeface="Lucida Grande"/>
        <a:ea typeface="Lucida Grande"/>
        <a:cs typeface="Lucida Grande"/>
        <a:sym typeface="Lucida Grande"/>
      </a:defRPr>
    </a:lvl7pPr>
    <a:lvl8pPr indent="1600200" defTabSz="406400" latinLnBrk="0">
      <a:defRPr sz="1400">
        <a:latin typeface="Lucida Grande"/>
        <a:ea typeface="Lucida Grande"/>
        <a:cs typeface="Lucida Grande"/>
        <a:sym typeface="Lucida Grande"/>
      </a:defRPr>
    </a:lvl8pPr>
    <a:lvl9pPr indent="1828800" defTabSz="406400" latinLnBrk="0">
      <a:defRPr sz="1400">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a:p>
        </p:txBody>
      </p:sp>
      <p:sp>
        <p:nvSpPr>
          <p:cNvPr id="112" name="Shape 112"/>
          <p:cNvSpPr/>
          <p:nvPr>
            <p:ph type="body" sz="quarter" idx="1"/>
          </p:nvPr>
        </p:nvSpPr>
        <p:spPr>
          <a:prstGeom prst="rect">
            <a:avLst/>
          </a:prstGeom>
        </p:spPr>
        <p:txBody>
          <a:bodyPr/>
          <a:lstStyle/>
          <a:p>
            <a:pPr defTabSz="457200">
              <a:buClr>
                <a:srgbClr val="000000"/>
              </a:buClr>
              <a:buFont typeface="Calibri"/>
              <a:defRPr sz="1200">
                <a:uFill>
                  <a:solidFill>
                    <a:srgbClr val="000000"/>
                  </a:solidFill>
                </a:uFill>
                <a:latin typeface="+mn-lt"/>
                <a:ea typeface="+mn-ea"/>
                <a:cs typeface="+mn-cs"/>
                <a:sym typeface="Calibri"/>
              </a:defRPr>
            </a:pPr>
            <a:r>
              <a:t>Neutral: Just telling the truth about the world as it is</a:t>
            </a:r>
          </a:p>
          <a:p>
            <a:pPr defTabSz="457200">
              <a:buClr>
                <a:srgbClr val="000000"/>
              </a:buClr>
              <a:buFont typeface="Calibri"/>
              <a:defRPr sz="1200">
                <a:uFill>
                  <a:solidFill>
                    <a:srgbClr val="000000"/>
                  </a:solidFill>
                </a:uFill>
                <a:latin typeface="+mn-lt"/>
                <a:ea typeface="+mn-ea"/>
                <a:cs typeface="+mn-cs"/>
                <a:sym typeface="Calibri"/>
              </a:defRPr>
            </a:pPr>
            <a:r>
              <a:t>Good: More knowledge is more power to control Nature, and that is always good</a:t>
            </a:r>
          </a:p>
          <a:p>
            <a:pPr defTabSz="457200">
              <a:buClr>
                <a:srgbClr val="000000"/>
              </a:buClr>
              <a:buFont typeface="Calibri"/>
              <a:defRPr sz="1200">
                <a:uFill>
                  <a:solidFill>
                    <a:srgbClr val="000000"/>
                  </a:solidFill>
                </a:uFill>
                <a:latin typeface="+mn-lt"/>
                <a:ea typeface="+mn-ea"/>
                <a:cs typeface="+mn-cs"/>
                <a:sym typeface="Calibri"/>
              </a:defRPr>
            </a:pPr>
            <a:r>
              <a:t>Ethics: Master the craft, stay truthful, critical and objective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defTabSz="457200">
              <a:buClr>
                <a:srgbClr val="000000"/>
              </a:buClr>
              <a:buFont typeface="Calibri"/>
              <a:defRPr sz="1200">
                <a:uFill>
                  <a:solidFill>
                    <a:srgbClr val="000000"/>
                  </a:solidFill>
                </a:uFill>
                <a:latin typeface="+mn-lt"/>
                <a:ea typeface="+mn-ea"/>
                <a:cs typeface="+mn-cs"/>
                <a:sym typeface="Calibri"/>
              </a:defRPr>
            </a:pPr>
            <a:r>
              <a:t>research communities now have open frontiers which has</a:t>
            </a:r>
            <a:r>
              <a:t> </a:t>
            </a:r>
            <a:r>
              <a:t>allowed many new kinds of ‘knowledge’ organisation - such as think-tanks,</a:t>
            </a:r>
            <a:r>
              <a:t> </a:t>
            </a:r>
            <a:r>
              <a:t>management consultants, activist groups - to join the research game.</a:t>
            </a:r>
          </a:p>
          <a:p>
            <a:pPr defTabSz="457200">
              <a:buClr>
                <a:srgbClr val="000000"/>
              </a:buClr>
              <a:buFont typeface="Calibri"/>
              <a:defRPr sz="1200">
                <a:uFill>
                  <a:solidFill>
                    <a:srgbClr val="000000"/>
                  </a:solidFill>
                </a:uFill>
                <a:latin typeface="+mn-lt"/>
                <a:ea typeface="+mn-ea"/>
                <a:cs typeface="+mn-cs"/>
                <a:sym typeface="Calibri"/>
              </a:defRPr>
            </a:pPr>
          </a:p>
          <a:p>
            <a:pPr defTabSz="457200">
              <a:buClr>
                <a:srgbClr val="000000"/>
              </a:buClr>
              <a:buFont typeface="Calibri"/>
              <a:defRPr sz="1200">
                <a:uFill>
                  <a:solidFill>
                    <a:srgbClr val="000000"/>
                  </a:solidFill>
                </a:uFill>
                <a:latin typeface="+mn-lt"/>
                <a:ea typeface="+mn-ea"/>
                <a:cs typeface="+mn-cs"/>
                <a:sym typeface="Calibri"/>
              </a:defRPr>
            </a:pPr>
            <a:r>
              <a:t>‘pure’ science, generated in theoretical / experimental</a:t>
            </a:r>
            <a:r>
              <a:t> </a:t>
            </a:r>
            <a:r>
              <a:t>environments, is ‘applied; technology is ‘transferred’; and knowledge is</a:t>
            </a:r>
            <a:r>
              <a:t> </a:t>
            </a:r>
            <a:r>
              <a:t>subsequently ‘managed’. The context of application, in contrast, describes</a:t>
            </a:r>
            <a:r>
              <a:t> </a:t>
            </a:r>
            <a:r>
              <a:t>the total environment in which scientific problems arise, methodologies are</a:t>
            </a:r>
            <a:r>
              <a:t> </a:t>
            </a:r>
            <a:r>
              <a:t>developed, outcomes are disseminated and uses are defined.</a:t>
            </a:r>
          </a:p>
          <a:p>
            <a:pPr defTabSz="457200">
              <a:buClr>
                <a:srgbClr val="000000"/>
              </a:buClr>
              <a:buFont typeface="Calibri"/>
              <a:defRPr sz="1200">
                <a:uFill>
                  <a:solidFill>
                    <a:srgbClr val="000000"/>
                  </a:solidFill>
                </a:uFill>
                <a:latin typeface="+mn-lt"/>
                <a:ea typeface="+mn-ea"/>
                <a:cs typeface="+mn-cs"/>
                <a:sym typeface="Calibri"/>
              </a:defRPr>
            </a:pPr>
            <a:r>
              <a:t>The second characteristic is trans-disciplinarity, by which we mean</a:t>
            </a:r>
            <a:r>
              <a:t> </a:t>
            </a:r>
            <a:r>
              <a:t>the mobilisation of a range of theoretical perspectives and practical</a:t>
            </a:r>
            <a:r>
              <a:t> </a:t>
            </a:r>
            <a:r>
              <a:t>methodologies to solve problems. Teams</a:t>
            </a:r>
          </a:p>
          <a:p>
            <a:pPr defTabSz="457200">
              <a:buClr>
                <a:srgbClr val="000000"/>
              </a:buClr>
              <a:buFont typeface="Calibri"/>
              <a:defRPr sz="1200">
                <a:uFill>
                  <a:solidFill>
                    <a:srgbClr val="000000"/>
                  </a:solidFill>
                </a:uFill>
                <a:latin typeface="+mn-lt"/>
                <a:ea typeface="+mn-ea"/>
                <a:cs typeface="+mn-cs"/>
                <a:sym typeface="Calibri"/>
              </a:defRPr>
            </a:pPr>
            <a:r>
              <a:t>are brought together and dissolve upon having finished their work, only to</a:t>
            </a:r>
            <a:r>
              <a:t> </a:t>
            </a:r>
            <a:r>
              <a:t>be re-configured in a different constellation for another task.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defTabSz="457200">
              <a:buClr>
                <a:srgbClr val="000000"/>
              </a:buClr>
              <a:buFont typeface="Calibri"/>
              <a:defRPr sz="1200">
                <a:uFill>
                  <a:solidFill>
                    <a:srgbClr val="000000"/>
                  </a:solidFill>
                </a:uFill>
                <a:latin typeface="+mn-lt"/>
                <a:ea typeface="+mn-ea"/>
                <a:cs typeface="+mn-cs"/>
                <a:sym typeface="Calibri"/>
              </a:defRPr>
            </a:pPr>
            <a:r>
              <a:t>A </a:t>
            </a:r>
            <a:r>
              <a:t>general strategy for robot ethics pictured as a Venn diagram.  </a:t>
            </a:r>
            <a:r>
              <a:t>C</a:t>
            </a:r>
            <a:r>
              <a:t>onsider the space of imagineable outcomes which includes some that are beneficial to human welfare (B) and others that are harmful (~B).  Some of these outcomes are likely (L), others unlikely (~L). (I picture these as binary classes though clearly both classifications could be graded.) This simple scheme leads to four categories of outcomes. </a:t>
            </a:r>
          </a:p>
          <a:p>
            <a:pPr defTabSz="457200">
              <a:buClr>
                <a:srgbClr val="000000"/>
              </a:buClr>
              <a:buFont typeface="Calibri"/>
              <a:defRPr sz="1200">
                <a:uFill>
                  <a:solidFill>
                    <a:srgbClr val="000000"/>
                  </a:solidFill>
                </a:uFill>
                <a:latin typeface="+mn-lt"/>
                <a:ea typeface="+mn-ea"/>
                <a:cs typeface="+mn-cs"/>
                <a:sym typeface="Calibri"/>
              </a:defRPr>
            </a:pPr>
            <a:r>
              <a:t>~L&amp;~B: these are dystopian visions of future worlds that are highly unlikely even though they are imagineable.  The role of the ethicist is to analyse these outcomes, assess what steps would be needed for them to arise, and explain to people why these scenarios are unlikely to play out. </a:t>
            </a:r>
          </a:p>
          <a:p>
            <a:pPr defTabSz="457200">
              <a:buClr>
                <a:srgbClr val="000000"/>
              </a:buClr>
              <a:buFont typeface="Calibri"/>
              <a:defRPr sz="1200">
                <a:uFill>
                  <a:solidFill>
                    <a:srgbClr val="000000"/>
                  </a:solidFill>
                </a:uFill>
                <a:latin typeface="+mn-lt"/>
                <a:ea typeface="+mn-ea"/>
                <a:cs typeface="+mn-cs"/>
                <a:sym typeface="Calibri"/>
              </a:defRPr>
            </a:pPr>
            <a:r>
              <a:t>~L&amp;B: At the opposite extreme these are unlikely utopian visions they may be promoted by the over-enthusiastic.  Again the role of ethicist is analyse and caution against exaggerated claims. </a:t>
            </a:r>
          </a:p>
          <a:p>
            <a:pPr defTabSz="457200">
              <a:buClr>
                <a:srgbClr val="000000"/>
              </a:buClr>
              <a:buFont typeface="Calibri"/>
              <a:defRPr sz="1200">
                <a:uFill>
                  <a:solidFill>
                    <a:srgbClr val="000000"/>
                  </a:solidFill>
                </a:uFill>
                <a:latin typeface="+mn-lt"/>
                <a:ea typeface="+mn-ea"/>
                <a:cs typeface="+mn-cs"/>
                <a:sym typeface="Calibri"/>
              </a:defRPr>
            </a:pPr>
            <a:r>
              <a:t>L&amp;~B: These are harmful outcomes that could happen.  Having established the plausibility of such scenarios we should be proactive in developing strategies to avoid them. </a:t>
            </a:r>
          </a:p>
          <a:p>
            <a:pPr defTabSz="457200">
              <a:buClr>
                <a:srgbClr val="000000"/>
              </a:buClr>
              <a:buFont typeface="Calibri"/>
              <a:defRPr sz="1200">
                <a:uFill>
                  <a:solidFill>
                    <a:srgbClr val="000000"/>
                  </a:solidFill>
                </a:uFill>
                <a:latin typeface="+mn-lt"/>
                <a:ea typeface="+mn-ea"/>
                <a:cs typeface="+mn-cs"/>
                <a:sym typeface="Calibri"/>
              </a:defRPr>
            </a:pPr>
            <a:r>
              <a:t>L&amp;B: These are beneficial outcomes that could happen.  Having established their plausibility we should actively develop strategies to promote them. </a:t>
            </a:r>
          </a:p>
          <a:p>
            <a:pPr defTabSz="457200">
              <a:buClr>
                <a:srgbClr val="000000"/>
              </a:buClr>
              <a:buFont typeface="Calibri"/>
              <a:defRPr sz="1200">
                <a:uFill>
                  <a:solidFill>
                    <a:srgbClr val="000000"/>
                  </a:solidFill>
                </a:uFill>
                <a:latin typeface="+mn-lt"/>
                <a:ea typeface="+mn-ea"/>
                <a:cs typeface="+mn-cs"/>
                <a:sym typeface="Calibri"/>
              </a:defRPr>
            </a:pPr>
            <a:r>
              <a:t>The figure also illustrates a slippery slope where what we thought was an L&amp;B outcome proves to be the start of a slide into the harmful category.  Slippery slopes deserve to be analysed and we should develop safeguards (§) against those that have a convincing warrant.  We should also balance our assessment of the benefits of L&amp;B against the risk, that despite our best effort, we might find ourselves on a slippery slope leading to L&amp;~B. Applied to robot care, I consider that “the eldercare factory” and “total [robot] child-care” worst-case outcomes, although imagineable, belong to ~L~B category, for the reasons outlined in this paper.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defTabSz="457200">
              <a:buClr>
                <a:srgbClr val="000000"/>
              </a:buClr>
              <a:buFont typeface="Calibri"/>
              <a:defRPr sz="1200">
                <a:uFill>
                  <a:solidFill>
                    <a:srgbClr val="000000"/>
                  </a:solidFill>
                </a:uFill>
                <a:latin typeface="+mn-lt"/>
                <a:ea typeface="+mn-ea"/>
                <a:cs typeface="+mn-cs"/>
                <a:sym typeface="Calibri"/>
              </a:defRPr>
            </a:pPr>
            <a:r>
              <a:t>The figure illustrates</a:t>
            </a:r>
            <a:r>
              <a:t> a general strategy for robot ethics that can be applied to case of robot care.  I picture the space of all possible imagineable outcomes which includes some that are beneficial to human welfare (b) and some that are harmful (~b).  Some of these outcomes are likely or plausible (p), some or unlikely or implausible (~p).  I picture this as a binary classification here, though obviously we might think of it more as a gradient.  This scheme gives rise to four categories of outcomes:</a:t>
            </a:r>
          </a:p>
          <a:p>
            <a:pPr defTabSz="457200">
              <a:buClr>
                <a:srgbClr val="000000"/>
              </a:buClr>
              <a:buFont typeface="Calibri"/>
              <a:defRPr sz="1200">
                <a:uFill>
                  <a:solidFill>
                    <a:srgbClr val="000000"/>
                  </a:solidFill>
                </a:uFill>
                <a:latin typeface="+mn-lt"/>
                <a:ea typeface="+mn-ea"/>
                <a:cs typeface="+mn-cs"/>
                <a:sym typeface="Calibri"/>
              </a:defRPr>
            </a:pPr>
            <a:r>
              <a:t>~l~b: These are dystopian visions of future worlds that are highly unlikely even though they are imagineable.  The role of the ethicist is to analyse the outcomes, assess what steps would be need for them to arise, and explain to people why these scenarios are unlikely to play out.</a:t>
            </a:r>
          </a:p>
          <a:p>
            <a:pPr defTabSz="457200">
              <a:buClr>
                <a:srgbClr val="000000"/>
              </a:buClr>
              <a:buFont typeface="Calibri"/>
              <a:defRPr sz="1200">
                <a:uFill>
                  <a:solidFill>
                    <a:srgbClr val="000000"/>
                  </a:solidFill>
                </a:uFill>
                <a:latin typeface="+mn-lt"/>
                <a:ea typeface="+mn-ea"/>
                <a:cs typeface="+mn-cs"/>
                <a:sym typeface="Calibri"/>
              </a:defRPr>
            </a:pPr>
            <a:r>
              <a:t>~LB: At the opposite extreme these are utopian visions they may be promoted by the over-enthusiastic.  Again the role of ethicist is analyse and caution against exaggerated claims.</a:t>
            </a:r>
          </a:p>
          <a:p>
            <a:pPr defTabSz="457200">
              <a:buClr>
                <a:srgbClr val="000000"/>
              </a:buClr>
              <a:buFont typeface="Calibri"/>
              <a:defRPr sz="1200">
                <a:uFill>
                  <a:solidFill>
                    <a:srgbClr val="000000"/>
                  </a:solidFill>
                </a:uFill>
                <a:latin typeface="+mn-lt"/>
                <a:ea typeface="+mn-ea"/>
                <a:cs typeface="+mn-cs"/>
                <a:sym typeface="Calibri"/>
              </a:defRPr>
            </a:pPr>
            <a:r>
              <a:t>L&amp;~B: These are harmful outcomes that could happen.  Having established the plausibility of such scenarios we should be proactive in developing safeguards against them.</a:t>
            </a:r>
          </a:p>
          <a:p>
            <a:pPr defTabSz="457200">
              <a:buClr>
                <a:srgbClr val="000000"/>
              </a:buClr>
              <a:buFont typeface="Calibri"/>
              <a:defRPr sz="1200">
                <a:uFill>
                  <a:solidFill>
                    <a:srgbClr val="000000"/>
                  </a:solidFill>
                </a:uFill>
                <a:latin typeface="+mn-lt"/>
                <a:ea typeface="+mn-ea"/>
                <a:cs typeface="+mn-cs"/>
                <a:sym typeface="Calibri"/>
              </a:defRPr>
            </a:pPr>
            <a:r>
              <a:t>L&amp;B: These beneficial outcomes that could happen.  Having established their plausibility we should develop strategies to promote them. </a:t>
            </a:r>
          </a:p>
          <a:p>
            <a:pPr defTabSz="457200">
              <a:buClr>
                <a:srgbClr val="000000"/>
              </a:buClr>
              <a:buFont typeface="Calibri"/>
              <a:defRPr sz="1200">
                <a:uFill>
                  <a:solidFill>
                    <a:srgbClr val="000000"/>
                  </a:solidFill>
                </a:uFill>
                <a:latin typeface="+mn-lt"/>
                <a:ea typeface="+mn-ea"/>
                <a:cs typeface="+mn-cs"/>
                <a:sym typeface="Calibri"/>
              </a:defRPr>
            </a:pPr>
            <a:r>
              <a:t>The figure also illustrates a slippery slope where an L&amp;B outcome turns out to be the first step towards disaster, the slippery slope leads initially via a plausible but harmful outcome we had hoped to avoid to a worst case outcome that mght have initially seemed implausible.  Slippery slopes deserve to be analyse, but we need to carefully examine their plausibility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lvl1pPr defTabSz="457200">
              <a:buClr>
                <a:srgbClr val="000000"/>
              </a:buClr>
              <a:buFont typeface="Calibri"/>
              <a:defRPr sz="1200">
                <a:uFill>
                  <a:solidFill>
                    <a:srgbClr val="000000"/>
                  </a:solidFill>
                </a:uFill>
                <a:latin typeface="+mn-lt"/>
                <a:ea typeface="+mn-ea"/>
                <a:cs typeface="+mn-cs"/>
                <a:sym typeface="Calibri"/>
              </a:defRPr>
            </a:lvl1pPr>
          </a:lstStyle>
          <a:p>
            <a:pPr/>
            <a:r>
              <a:t>£21B</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defTabSz="457200">
              <a:buClr>
                <a:srgbClr val="000000"/>
              </a:buClr>
              <a:buFont typeface="Calibri"/>
              <a:defRPr sz="1200">
                <a:uFill>
                  <a:solidFill>
                    <a:srgbClr val="000000"/>
                  </a:solidFill>
                </a:uFill>
                <a:latin typeface="+mn-lt"/>
                <a:ea typeface="+mn-ea"/>
                <a:cs typeface="+mn-cs"/>
                <a:sym typeface="Calibri"/>
              </a:defRPr>
            </a:pPr>
            <a:r>
              <a:t>The figure illustrates</a:t>
            </a:r>
            <a:r>
              <a:t> a general strategy for robot ethics that can be applied to case of robot care.  I picture the space of all possible imagineable outcomes which includes some that are beneficial to human welfare (b) and some that are harmful (~b).  Some of these outcomes are likely or plausible (p), some or unlikely or implausible (~p).  I picture this as a binary classification here, though obviously we might think of it more as a gradient.  This scheme gives rise to four categories of outcomes:</a:t>
            </a:r>
          </a:p>
          <a:p>
            <a:pPr defTabSz="457200">
              <a:buClr>
                <a:srgbClr val="000000"/>
              </a:buClr>
              <a:buFont typeface="Calibri"/>
              <a:defRPr sz="1200">
                <a:uFill>
                  <a:solidFill>
                    <a:srgbClr val="000000"/>
                  </a:solidFill>
                </a:uFill>
                <a:latin typeface="+mn-lt"/>
                <a:ea typeface="+mn-ea"/>
                <a:cs typeface="+mn-cs"/>
                <a:sym typeface="Calibri"/>
              </a:defRPr>
            </a:pPr>
            <a:r>
              <a:t>~l~b: These are dystopian visions of future worlds that are highly unlikely even though they are imagineable.  The role of the ethicist is to analyse the outcomes, assess what steps would be need for them to arise, and explain to people why these scenarios are unlikely to play out.</a:t>
            </a:r>
          </a:p>
          <a:p>
            <a:pPr defTabSz="457200">
              <a:buClr>
                <a:srgbClr val="000000"/>
              </a:buClr>
              <a:buFont typeface="Calibri"/>
              <a:defRPr sz="1200">
                <a:uFill>
                  <a:solidFill>
                    <a:srgbClr val="000000"/>
                  </a:solidFill>
                </a:uFill>
                <a:latin typeface="+mn-lt"/>
                <a:ea typeface="+mn-ea"/>
                <a:cs typeface="+mn-cs"/>
                <a:sym typeface="Calibri"/>
              </a:defRPr>
            </a:pPr>
            <a:r>
              <a:t>~LB: At the opposite extreme these are utopian visions they may be promoted by the over-enthusiastic.  Again the role of ethicist is analyse and caution against exaggerated claims.</a:t>
            </a:r>
          </a:p>
          <a:p>
            <a:pPr defTabSz="457200">
              <a:buClr>
                <a:srgbClr val="000000"/>
              </a:buClr>
              <a:buFont typeface="Calibri"/>
              <a:defRPr sz="1200">
                <a:uFill>
                  <a:solidFill>
                    <a:srgbClr val="000000"/>
                  </a:solidFill>
                </a:uFill>
                <a:latin typeface="+mn-lt"/>
                <a:ea typeface="+mn-ea"/>
                <a:cs typeface="+mn-cs"/>
                <a:sym typeface="Calibri"/>
              </a:defRPr>
            </a:pPr>
            <a:r>
              <a:t>L&amp;~B: These are harmful outcomes that could happen.  Having established the plausibility of such scenarios we should be proactive in developing safeguards against them.</a:t>
            </a:r>
          </a:p>
          <a:p>
            <a:pPr defTabSz="457200">
              <a:buClr>
                <a:srgbClr val="000000"/>
              </a:buClr>
              <a:buFont typeface="Calibri"/>
              <a:defRPr sz="1200">
                <a:uFill>
                  <a:solidFill>
                    <a:srgbClr val="000000"/>
                  </a:solidFill>
                </a:uFill>
                <a:latin typeface="+mn-lt"/>
                <a:ea typeface="+mn-ea"/>
                <a:cs typeface="+mn-cs"/>
                <a:sym typeface="Calibri"/>
              </a:defRPr>
            </a:pPr>
            <a:r>
              <a:t>L&amp;B: These beneficial outcomes that could happen.  Having established their plausibility we should develop strategies to promote them. </a:t>
            </a:r>
          </a:p>
          <a:p>
            <a:pPr defTabSz="457200">
              <a:buClr>
                <a:srgbClr val="000000"/>
              </a:buClr>
              <a:buFont typeface="Calibri"/>
              <a:defRPr sz="1200">
                <a:uFill>
                  <a:solidFill>
                    <a:srgbClr val="000000"/>
                  </a:solidFill>
                </a:uFill>
                <a:latin typeface="+mn-lt"/>
                <a:ea typeface="+mn-ea"/>
                <a:cs typeface="+mn-cs"/>
                <a:sym typeface="Calibri"/>
              </a:defRPr>
            </a:pPr>
            <a:r>
              <a:t>The figure also illustrates a slippery slope where an L&amp;B outcome turns out to be the first step towards disaster, the slippery slope leads initially via a plausible but harmful outcome we had hoped to avoid to a worst case outcome that mght have initially seemed implausible.  Slippery slopes deserve to be analyse, but we need to carefully examine their plausibility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defTabSz="457200">
              <a:buClr>
                <a:srgbClr val="000000"/>
              </a:buClr>
              <a:buFont typeface="Calibri"/>
              <a:defRPr sz="1200">
                <a:uFill>
                  <a:solidFill>
                    <a:srgbClr val="000000"/>
                  </a:solidFill>
                </a:uFill>
                <a:latin typeface="+mn-lt"/>
                <a:ea typeface="+mn-ea"/>
                <a:cs typeface="+mn-cs"/>
                <a:sym typeface="Calibri"/>
              </a:defRPr>
            </a:pPr>
            <a:r>
              <a:t>A </a:t>
            </a:r>
            <a:r>
              <a:t>general strategy for robot ethics pictured as a Venn diagram.  </a:t>
            </a:r>
            <a:r>
              <a:t>C</a:t>
            </a:r>
            <a:r>
              <a:t>onsider the space of imagineable outcomes which includes some that are beneficial to human welfare (B) and others that are harmful (~B).  Some of these outcomes are likely (L), others unlikely (~L). (I picture these as binary classes though clearly both classifications could be graded.) This simple scheme leads to four categories of outcomes. </a:t>
            </a:r>
          </a:p>
          <a:p>
            <a:pPr defTabSz="457200">
              <a:buClr>
                <a:srgbClr val="000000"/>
              </a:buClr>
              <a:buFont typeface="Calibri"/>
              <a:defRPr sz="1200">
                <a:uFill>
                  <a:solidFill>
                    <a:srgbClr val="000000"/>
                  </a:solidFill>
                </a:uFill>
                <a:latin typeface="+mn-lt"/>
                <a:ea typeface="+mn-ea"/>
                <a:cs typeface="+mn-cs"/>
                <a:sym typeface="Calibri"/>
              </a:defRPr>
            </a:pPr>
            <a:r>
              <a:t>~L&amp;~B: these are dystopian visions of future worlds that are highly unlikely even though they are imagineable.  The role of the ethicist is to analyse these outcomes, assess what steps would be needed for them to arise, and explain to people why these scenarios are unlikely to play out. </a:t>
            </a:r>
          </a:p>
          <a:p>
            <a:pPr defTabSz="457200">
              <a:buClr>
                <a:srgbClr val="000000"/>
              </a:buClr>
              <a:buFont typeface="Calibri"/>
              <a:defRPr sz="1200">
                <a:uFill>
                  <a:solidFill>
                    <a:srgbClr val="000000"/>
                  </a:solidFill>
                </a:uFill>
                <a:latin typeface="+mn-lt"/>
                <a:ea typeface="+mn-ea"/>
                <a:cs typeface="+mn-cs"/>
                <a:sym typeface="Calibri"/>
              </a:defRPr>
            </a:pPr>
            <a:r>
              <a:t>~L&amp;B: At the opposite extreme these are unlikely utopian visions they may be promoted by the over-enthusiastic.  Again the role of ethicist is analyse and caution against exaggerated claims. </a:t>
            </a:r>
          </a:p>
          <a:p>
            <a:pPr defTabSz="457200">
              <a:buClr>
                <a:srgbClr val="000000"/>
              </a:buClr>
              <a:buFont typeface="Calibri"/>
              <a:defRPr sz="1200">
                <a:uFill>
                  <a:solidFill>
                    <a:srgbClr val="000000"/>
                  </a:solidFill>
                </a:uFill>
                <a:latin typeface="+mn-lt"/>
                <a:ea typeface="+mn-ea"/>
                <a:cs typeface="+mn-cs"/>
                <a:sym typeface="Calibri"/>
              </a:defRPr>
            </a:pPr>
            <a:r>
              <a:t>L&amp;~B: These are harmful outcomes that could happen.  Having established the plausibility of such scenarios we should be proactive in developing strategies to avoid them. </a:t>
            </a:r>
          </a:p>
          <a:p>
            <a:pPr defTabSz="457200">
              <a:buClr>
                <a:srgbClr val="000000"/>
              </a:buClr>
              <a:buFont typeface="Calibri"/>
              <a:defRPr sz="1200">
                <a:uFill>
                  <a:solidFill>
                    <a:srgbClr val="000000"/>
                  </a:solidFill>
                </a:uFill>
                <a:latin typeface="+mn-lt"/>
                <a:ea typeface="+mn-ea"/>
                <a:cs typeface="+mn-cs"/>
                <a:sym typeface="Calibri"/>
              </a:defRPr>
            </a:pPr>
            <a:r>
              <a:t>L&amp;B: These are beneficial outcomes that could happen.  Having established their plausibility we should actively develop strategies to promote them. </a:t>
            </a:r>
          </a:p>
          <a:p>
            <a:pPr defTabSz="457200">
              <a:buClr>
                <a:srgbClr val="000000"/>
              </a:buClr>
              <a:buFont typeface="Calibri"/>
              <a:defRPr sz="1200">
                <a:uFill>
                  <a:solidFill>
                    <a:srgbClr val="000000"/>
                  </a:solidFill>
                </a:uFill>
                <a:latin typeface="+mn-lt"/>
                <a:ea typeface="+mn-ea"/>
                <a:cs typeface="+mn-cs"/>
                <a:sym typeface="Calibri"/>
              </a:defRPr>
            </a:pPr>
            <a:r>
              <a:t>The figure also illustrates a slippery slope where what we thought was an L&amp;B outcome proves to be the start of a slide into the harmful category.  Slippery slopes deserve to be analysed and we should develop safeguards (§) against those that have a convincing warrant.  We should also balance our assessment of the benefits of L&amp;B against the risk, that despite our best effort, we might find ourselves on a slippery slope leading to L&amp;~B. Applied to robot care, I consider that “the eldercare factory” and “total [robot] child-care” worst-case outcomes, although imagineable, belong to ~L~B category, for the reasons outlined in this paper.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lvl="1" marL="457200" indent="0" defTabSz="457200">
              <a:buClr>
                <a:srgbClr val="000000"/>
              </a:buClr>
              <a:buFont typeface="Calibri"/>
              <a:defRPr sz="1200">
                <a:uFill>
                  <a:solidFill>
                    <a:srgbClr val="000000"/>
                  </a:solidFill>
                </a:uFill>
                <a:latin typeface="+mn-lt"/>
                <a:ea typeface="+mn-ea"/>
                <a:cs typeface="+mn-cs"/>
                <a:sym typeface="Calibri"/>
              </a:defRPr>
            </a:pPr>
            <a:r>
              <a:rPr i="1"/>
              <a:t> indicates that every year 800,000 UK</a:t>
            </a:r>
          </a:p>
          <a:p>
            <a:pPr lvl="1" marL="457200" indent="0" defTabSz="457200">
              <a:buClr>
                <a:srgbClr val="000000"/>
              </a:buClr>
              <a:buFont typeface="Calibri"/>
              <a:defRPr sz="1200">
                <a:uFill>
                  <a:solidFill>
                    <a:srgbClr val="000000"/>
                  </a:solidFill>
                </a:uFill>
                <a:latin typeface="+mn-lt"/>
                <a:ea typeface="+mn-ea"/>
                <a:cs typeface="+mn-cs"/>
                <a:sym typeface="Calibri"/>
              </a:defRPr>
            </a:pPr>
            <a:r>
              <a:rPr i="1"/>
              <a:t>nurses injure their backs while working, at a cost of £400M per annum, with many also retiring early as a result.</a:t>
            </a:r>
          </a:p>
          <a:p>
            <a:pPr defTabSz="457200">
              <a:buClr>
                <a:srgbClr val="000000"/>
              </a:buClr>
              <a:buFont typeface="Calibri"/>
              <a:defRPr sz="1100">
                <a:uFill>
                  <a:solidFill>
                    <a:srgbClr val="000000"/>
                  </a:solidFill>
                </a:uFill>
                <a:latin typeface="+mn-lt"/>
                <a:ea typeface="+mn-ea"/>
                <a:cs typeface="+mn-cs"/>
                <a:sym typeface="Calibri"/>
              </a:defRPr>
            </a:pPr>
          </a:p>
          <a:p>
            <a:pPr defTabSz="457200">
              <a:buClr>
                <a:srgbClr val="000000"/>
              </a:buClr>
              <a:buFont typeface="Calibri"/>
              <a:defRPr sz="1200">
                <a:uFill>
                  <a:solidFill>
                    <a:srgbClr val="000000"/>
                  </a:solidFill>
                </a:uFill>
                <a:latin typeface="+mn-lt"/>
                <a:ea typeface="+mn-ea"/>
                <a:cs typeface="+mn-cs"/>
                <a:sym typeface="Calibri"/>
              </a:defRPr>
            </a:pPr>
            <a:r>
              <a:rPr sz="1100"/>
              <a:t>EHRC (2011). Close to home: An inquiry into older people and human rights in</a:t>
            </a:r>
          </a:p>
          <a:p>
            <a:pPr defTabSz="457200">
              <a:buClr>
                <a:srgbClr val="000000"/>
              </a:buClr>
              <a:buFont typeface="Calibri"/>
              <a:defRPr sz="1200">
                <a:uFill>
                  <a:solidFill>
                    <a:srgbClr val="000000"/>
                  </a:solidFill>
                </a:uFill>
                <a:latin typeface="+mn-lt"/>
                <a:ea typeface="+mn-ea"/>
                <a:cs typeface="+mn-cs"/>
                <a:sym typeface="Calibri"/>
              </a:defRPr>
            </a:pPr>
            <a:r>
              <a:rPr sz="1100"/>
              <a:t>home care. http://www.equalityhumanrights.com/</a:t>
            </a:r>
          </a:p>
          <a:p>
            <a:pPr defTabSz="457200">
              <a:buClr>
                <a:srgbClr val="000000"/>
              </a:buClr>
              <a:buFont typeface="Calibri"/>
              <a:defRPr sz="1200">
                <a:uFill>
                  <a:solidFill>
                    <a:srgbClr val="000000"/>
                  </a:solidFill>
                </a:uFill>
                <a:latin typeface="+mn-lt"/>
                <a:ea typeface="+mn-ea"/>
                <a:cs typeface="+mn-cs"/>
                <a:sym typeface="Calibri"/>
              </a:defRPr>
            </a:pPr>
            <a:r>
              <a:rPr sz="1100"/>
              <a:t>Dhner, H., Ldecke, D., Eickho, V. (2008). Migrant workers in home care for older</a:t>
            </a:r>
          </a:p>
          <a:p>
            <a:pPr defTabSz="457200">
              <a:buClr>
                <a:srgbClr val="000000"/>
              </a:buClr>
              <a:buFont typeface="Calibri"/>
              <a:defRPr sz="1200">
                <a:uFill>
                  <a:solidFill>
                    <a:srgbClr val="000000"/>
                  </a:solidFill>
                </a:uFill>
                <a:latin typeface="+mn-lt"/>
                <a:ea typeface="+mn-ea"/>
                <a:cs typeface="+mn-cs"/>
                <a:sym typeface="Calibri"/>
              </a:defRPr>
            </a:pPr>
            <a:r>
              <a:rPr sz="1100"/>
              <a:t>people in Germany: Use and problems of legal and irregular care. GeroBilim, 01/08.</a:t>
            </a:r>
          </a:p>
          <a:p>
            <a:pPr defTabSz="457200">
              <a:buClr>
                <a:srgbClr val="000000"/>
              </a:buClr>
              <a:buFont typeface="Calibri"/>
              <a:defRPr sz="1100">
                <a:uFill>
                  <a:solidFill>
                    <a:srgbClr val="000000"/>
                  </a:solidFill>
                </a:uFill>
                <a:latin typeface="+mn-lt"/>
                <a:ea typeface="+mn-ea"/>
                <a:cs typeface="+mn-cs"/>
                <a:sym typeface="Calibri"/>
              </a:defRPr>
            </a:pPr>
          </a:p>
          <a:p>
            <a:pPr defTabSz="422041">
              <a:spcBef>
                <a:spcPts val="400"/>
              </a:spcBef>
              <a:buClr>
                <a:srgbClr val="000000"/>
              </a:buClr>
              <a:buFont typeface="Calibri"/>
              <a:defRPr sz="1200">
                <a:uFill>
                  <a:solidFill>
                    <a:srgbClr val="000000"/>
                  </a:solidFill>
                </a:uFill>
                <a:latin typeface="+mn-lt"/>
                <a:ea typeface="+mn-ea"/>
                <a:cs typeface="+mn-cs"/>
                <a:sym typeface="Calibri"/>
              </a:defRPr>
            </a:pPr>
            <a:r>
              <a:t>The introduction of robots will not solve all societal problems raised by the demographic shift, which must also be addressed through wider political and social actions.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Default - Title Slide">
    <p:spTree>
      <p:nvGrpSpPr>
        <p:cNvPr id="1" name=""/>
        <p:cNvGrpSpPr/>
        <p:nvPr/>
      </p:nvGrpSpPr>
      <p:grpSpPr>
        <a:xfrm>
          <a:off x="0" y="0"/>
          <a:ext cx="0" cy="0"/>
          <a:chOff x="0" y="0"/>
          <a:chExt cx="0" cy="0"/>
        </a:xfrm>
      </p:grpSpPr>
      <p:sp>
        <p:nvSpPr>
          <p:cNvPr id="11" name="Shape 11"/>
          <p:cNvSpPr/>
          <p:nvPr>
            <p:ph type="title"/>
          </p:nvPr>
        </p:nvSpPr>
        <p:spPr>
          <a:xfrm>
            <a:off x="685800" y="2130425"/>
            <a:ext cx="7772400" cy="1470025"/>
          </a:xfrm>
          <a:prstGeom prst="rect">
            <a:avLst/>
          </a:prstGeom>
        </p:spPr>
        <p:txBody>
          <a:bodyPr/>
          <a:lstStyle/>
          <a:p>
            <a:pPr/>
            <a:r>
              <a:t>Title Text</a:t>
            </a:r>
          </a:p>
        </p:txBody>
      </p:sp>
      <p:sp>
        <p:nvSpPr>
          <p:cNvPr id="12" name="Shape 12"/>
          <p:cNvSpPr/>
          <p:nvPr>
            <p:ph type="body" sz="quarter" idx="1"/>
          </p:nvPr>
        </p:nvSpPr>
        <p:spPr>
          <a:xfrm>
            <a:off x="1371600" y="3886200"/>
            <a:ext cx="6400800" cy="1752600"/>
          </a:xfrm>
          <a:prstGeom prst="rect">
            <a:avLst/>
          </a:prstGeom>
        </p:spPr>
        <p:txBody>
          <a:bodyPr/>
          <a:lstStyle>
            <a:lvl1pPr marL="0" indent="0" algn="ctr">
              <a:buClr>
                <a:srgbClr val="9A9A9A"/>
              </a:buClr>
              <a:buSzTx/>
              <a:buFont typeface="Calibri"/>
              <a:buNone/>
              <a:defRPr>
                <a:solidFill>
                  <a:srgbClr val="9A9A9A"/>
                </a:solidFill>
                <a:uFill>
                  <a:solidFill>
                    <a:srgbClr val="9A9A9A"/>
                  </a:solidFill>
                </a:uFill>
              </a:defRPr>
            </a:lvl1pPr>
            <a:lvl2pPr marL="457200" indent="0" algn="ctr">
              <a:buClr>
                <a:srgbClr val="9A9A9A"/>
              </a:buClr>
              <a:buSzTx/>
              <a:buFont typeface="Calibri"/>
              <a:buNone/>
              <a:defRPr>
                <a:solidFill>
                  <a:srgbClr val="9A9A9A"/>
                </a:solidFill>
                <a:uFill>
                  <a:solidFill>
                    <a:srgbClr val="9A9A9A"/>
                  </a:solidFill>
                </a:uFill>
              </a:defRPr>
            </a:lvl2pPr>
            <a:lvl3pPr marL="914400" indent="0" algn="ctr">
              <a:buClr>
                <a:srgbClr val="9A9A9A"/>
              </a:buClr>
              <a:buSzTx/>
              <a:buFont typeface="Calibri"/>
              <a:buNone/>
              <a:defRPr>
                <a:solidFill>
                  <a:srgbClr val="9A9A9A"/>
                </a:solidFill>
                <a:uFill>
                  <a:solidFill>
                    <a:srgbClr val="9A9A9A"/>
                  </a:solidFill>
                </a:uFill>
              </a:defRPr>
            </a:lvl3pPr>
            <a:lvl4pPr marL="1371600" indent="0" algn="ctr">
              <a:buClr>
                <a:srgbClr val="9A9A9A"/>
              </a:buClr>
              <a:buSzTx/>
              <a:buFont typeface="Calibri"/>
              <a:buNone/>
              <a:defRPr>
                <a:solidFill>
                  <a:srgbClr val="9A9A9A"/>
                </a:solidFill>
                <a:uFill>
                  <a:solidFill>
                    <a:srgbClr val="9A9A9A"/>
                  </a:solidFill>
                </a:uFill>
              </a:defRPr>
            </a:lvl4pPr>
            <a:lvl5pPr marL="1828800" indent="0" algn="ctr">
              <a:buClr>
                <a:srgbClr val="9A9A9A"/>
              </a:buClr>
              <a:buSzTx/>
              <a:buFont typeface="Calibri"/>
              <a:buNone/>
              <a:defRPr>
                <a:solidFill>
                  <a:srgbClr val="9A9A9A"/>
                </a:solidFill>
                <a:uFill>
                  <a:solidFill>
                    <a:srgbClr val="9A9A9A"/>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Default - Title and Content">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a:r>
              <a:t>Title Text</a:t>
            </a:r>
          </a:p>
        </p:txBody>
      </p:sp>
      <p:sp>
        <p:nvSpPr>
          <p:cNvPr id="21" name="Shape 21"/>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hape 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Default - Two Content">
    <p:spTree>
      <p:nvGrpSpPr>
        <p:cNvPr id="1" name=""/>
        <p:cNvGrpSpPr/>
        <p:nvPr/>
      </p:nvGrpSpPr>
      <p:grpSpPr>
        <a:xfrm>
          <a:off x="0" y="0"/>
          <a:ext cx="0" cy="0"/>
          <a:chOff x="0" y="0"/>
          <a:chExt cx="0" cy="0"/>
        </a:xfrm>
      </p:grpSpPr>
      <p:sp>
        <p:nvSpPr>
          <p:cNvPr id="29" name="Shape 29"/>
          <p:cNvSpPr/>
          <p:nvPr>
            <p:ph type="body" sz="half" idx="13"/>
          </p:nvPr>
        </p:nvSpPr>
        <p:spPr>
          <a:xfrm>
            <a:off x="4648200" y="1600199"/>
            <a:ext cx="4038600" cy="4525964"/>
          </a:xfrm>
          <a:prstGeom prst="rect">
            <a:avLst/>
          </a:prstGeom>
        </p:spPr>
        <p:txBody>
          <a:bodyPr/>
          <a:lstStyle>
            <a:lvl1pPr marL="370702" indent="-370702">
              <a:spcBef>
                <a:spcPts val="600"/>
              </a:spcBef>
              <a:defRPr sz="2800"/>
            </a:lvl1pPr>
          </a:lstStyle>
          <a:p>
            <a:pPr/>
            <a:r>
              <a:t>Click to edit Master text styles</a:t>
            </a:r>
          </a:p>
        </p:txBody>
      </p:sp>
      <p:sp>
        <p:nvSpPr>
          <p:cNvPr id="30" name="Shape 30"/>
          <p:cNvSpPr/>
          <p:nvPr>
            <p:ph type="title"/>
          </p:nvPr>
        </p:nvSpPr>
        <p:spPr>
          <a:prstGeom prst="rect">
            <a:avLst/>
          </a:prstGeom>
        </p:spPr>
        <p:txBody>
          <a:bodyPr/>
          <a:lstStyle/>
          <a:p>
            <a:pPr/>
            <a:r>
              <a:t>Title Text</a:t>
            </a:r>
          </a:p>
        </p:txBody>
      </p:sp>
      <p:sp>
        <p:nvSpPr>
          <p:cNvPr id="31" name="Shape 31"/>
          <p:cNvSpPr/>
          <p:nvPr>
            <p:ph type="body" sz="half" idx="1"/>
          </p:nvPr>
        </p:nvSpPr>
        <p:spPr>
          <a:xfrm>
            <a:off x="457200" y="1600199"/>
            <a:ext cx="4038600" cy="452596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2" name="Shape 3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Default - Title Only">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a:r>
              <a:t>Title Text</a:t>
            </a:r>
          </a:p>
        </p:txBody>
      </p:sp>
      <p:sp>
        <p:nvSpPr>
          <p:cNvPr id="40" name="Shape 4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Default - Blank">
    <p:spTree>
      <p:nvGrpSpPr>
        <p:cNvPr id="1" name=""/>
        <p:cNvGrpSpPr/>
        <p:nvPr/>
      </p:nvGrpSpPr>
      <p:grpSpPr>
        <a:xfrm>
          <a:off x="0" y="0"/>
          <a:ext cx="0" cy="0"/>
          <a:chOff x="0" y="0"/>
          <a:chExt cx="0" cy="0"/>
        </a:xfrm>
      </p:grpSpPr>
      <p:sp>
        <p:nvSpPr>
          <p:cNvPr id="47" name="Shape 4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4" name="Shape 54"/>
          <p:cNvSpPr/>
          <p:nvPr>
            <p:ph type="title"/>
          </p:nvPr>
        </p:nvSpPr>
        <p:spPr>
          <a:xfrm>
            <a:off x="889000" y="177800"/>
            <a:ext cx="7353300" cy="1714500"/>
          </a:xfrm>
          <a:prstGeom prst="rect">
            <a:avLst/>
          </a:prstGeom>
          <a:ln>
            <a:miter lim="400000"/>
          </a:ln>
        </p:spPr>
        <p:txBody>
          <a:bodyPr lIns="50800" tIns="50800" rIns="50800" bIns="50800"/>
          <a:lstStyle>
            <a:lvl1pPr defTabSz="406400">
              <a:defRPr sz="5800">
                <a:uFillTx/>
                <a:latin typeface="+mj-lt"/>
                <a:ea typeface="+mj-ea"/>
                <a:cs typeface="+mj-cs"/>
                <a:sym typeface="Gill Sans"/>
              </a:defRPr>
            </a:lvl1pPr>
          </a:lstStyle>
          <a:p>
            <a:pPr/>
            <a:r>
              <a:t>Title Text</a:t>
            </a:r>
          </a:p>
        </p:txBody>
      </p:sp>
      <p:sp>
        <p:nvSpPr>
          <p:cNvPr id="55" name="Shape 55"/>
          <p:cNvSpPr/>
          <p:nvPr>
            <p:ph type="body" idx="1"/>
          </p:nvPr>
        </p:nvSpPr>
        <p:spPr>
          <a:xfrm>
            <a:off x="889000" y="1943100"/>
            <a:ext cx="7353300" cy="4013200"/>
          </a:xfrm>
          <a:prstGeom prst="rect">
            <a:avLst/>
          </a:prstGeom>
          <a:ln>
            <a:miter lim="400000"/>
          </a:ln>
        </p:spPr>
        <p:txBody>
          <a:bodyPr lIns="50800" tIns="50800" rIns="50800" bIns="50800" anchor="ctr"/>
          <a:lstStyle>
            <a:lvl1pPr marL="889000" indent="-571500" defTabSz="406400">
              <a:spcBef>
                <a:spcPts val="1700"/>
              </a:spcBef>
              <a:buClrTx/>
              <a:buSzPct val="171000"/>
              <a:buFontTx/>
              <a:defRPr sz="2800">
                <a:uFillTx/>
                <a:latin typeface="+mj-lt"/>
                <a:ea typeface="+mj-ea"/>
                <a:cs typeface="+mj-cs"/>
                <a:sym typeface="Gill Sans"/>
              </a:defRPr>
            </a:lvl1pPr>
            <a:lvl2pPr marL="1333500" indent="-571500" defTabSz="406400">
              <a:spcBef>
                <a:spcPts val="1700"/>
              </a:spcBef>
              <a:buClrTx/>
              <a:buSzPct val="171000"/>
              <a:buFontTx/>
              <a:buChar char="•"/>
              <a:defRPr>
                <a:uFillTx/>
                <a:latin typeface="+mj-lt"/>
                <a:ea typeface="+mj-ea"/>
                <a:cs typeface="+mj-cs"/>
                <a:sym typeface="Gill Sans"/>
              </a:defRPr>
            </a:lvl2pPr>
            <a:lvl3pPr marL="1778000" indent="-571500" defTabSz="406400">
              <a:spcBef>
                <a:spcPts val="1700"/>
              </a:spcBef>
              <a:buClrTx/>
              <a:buSzPct val="171000"/>
              <a:buFontTx/>
              <a:defRPr sz="2800">
                <a:uFillTx/>
                <a:latin typeface="+mj-lt"/>
                <a:ea typeface="+mj-ea"/>
                <a:cs typeface="+mj-cs"/>
                <a:sym typeface="Gill Sans"/>
              </a:defRPr>
            </a:lvl3pPr>
            <a:lvl4pPr marL="2222500" indent="-571500" defTabSz="406400">
              <a:spcBef>
                <a:spcPts val="1700"/>
              </a:spcBef>
              <a:buClrTx/>
              <a:buSzPct val="171000"/>
              <a:buFontTx/>
              <a:buChar char="•"/>
              <a:defRPr sz="2800">
                <a:uFillTx/>
                <a:latin typeface="+mj-lt"/>
                <a:ea typeface="+mj-ea"/>
                <a:cs typeface="+mj-cs"/>
                <a:sym typeface="Gill Sans"/>
              </a:defRPr>
            </a:lvl4pPr>
            <a:lvl5pPr marL="2667000" indent="-571500" defTabSz="406400">
              <a:spcBef>
                <a:spcPts val="1700"/>
              </a:spcBef>
              <a:buClrTx/>
              <a:buSzPct val="171000"/>
              <a:buFontTx/>
              <a:buChar char="•"/>
              <a:defRPr sz="2800">
                <a:uFillTx/>
                <a:latin typeface="+mj-lt"/>
                <a:ea typeface="+mj-ea"/>
                <a:cs typeface="+mj-c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56" name="Shape 56"/>
          <p:cNvSpPr/>
          <p:nvPr>
            <p:ph type="sldNum" sz="quarter" idx="2"/>
          </p:nvPr>
        </p:nvSpPr>
        <p:spPr>
          <a:xfrm>
            <a:off x="4432300" y="6489700"/>
            <a:ext cx="266700" cy="279400"/>
          </a:xfrm>
          <a:prstGeom prst="rect">
            <a:avLst/>
          </a:prstGeom>
          <a:ln>
            <a:miter lim="400000"/>
          </a:ln>
        </p:spPr>
        <p:txBody>
          <a:bodyPr lIns="50800" tIns="50800" rIns="50800" bIns="50800" anchor="t"/>
          <a:lstStyle>
            <a:lvl1pPr algn="ctr" defTabSz="406400">
              <a:defRPr>
                <a:solidFill>
                  <a:srgbClr val="000000"/>
                </a:solidFill>
                <a:uFillTx/>
                <a:latin typeface="+mj-lt"/>
                <a:ea typeface="+mj-ea"/>
                <a:cs typeface="+mj-c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457200" y="274637"/>
            <a:ext cx="8229600" cy="1143001"/>
          </a:xfrm>
          <a:prstGeom prst="rect">
            <a:avLst/>
          </a:prstGeom>
          <a:ln w="12700"/>
          <a:extLst>
            <a:ext uri="{C572A759-6A51-4108-AA02-DFA0A04FC94B}">
              <ma14:wrappingTextBoxFlag xmlns:ma14="http://schemas.microsoft.com/office/mac/drawingml/2011/main" val="1"/>
            </a:ext>
          </a:extLst>
        </p:spPr>
        <p:txBody>
          <a:bodyPr lIns="38100" tIns="38100" rIns="38100" bIns="38100" anchor="ctr"/>
          <a:lstStyle/>
          <a:p>
            <a:pPr/>
            <a:r>
              <a:t>Title Text</a:t>
            </a:r>
          </a:p>
        </p:txBody>
      </p:sp>
      <p:sp>
        <p:nvSpPr>
          <p:cNvPr id="3" name="Shape 3"/>
          <p:cNvSpPr/>
          <p:nvPr>
            <p:ph type="body" idx="1"/>
          </p:nvPr>
        </p:nvSpPr>
        <p:spPr>
          <a:xfrm>
            <a:off x="457200" y="1600199"/>
            <a:ext cx="8229600" cy="4525964"/>
          </a:xfrm>
          <a:prstGeom prst="rect">
            <a:avLst/>
          </a:prstGeom>
          <a:ln w="12700"/>
          <a:extLst>
            <a:ext uri="{C572A759-6A51-4108-AA02-DFA0A04FC94B}">
              <ma14:wrappingTextBoxFlag xmlns:ma14="http://schemas.microsoft.com/office/mac/drawingml/2011/main" val="1"/>
            </a:ext>
          </a:extLst>
        </p:spPr>
        <p:txBody>
          <a:bodyPr lIns="38100" tIns="38100" rIns="38100" bIns="38100"/>
          <a:lstStyle>
            <a:lvl2pPr marL="742950" indent="-285750">
              <a:spcBef>
                <a:spcPts val="600"/>
              </a:spcBef>
              <a:buChar char="–"/>
              <a:defRPr sz="2800"/>
            </a:lvl2pPr>
            <a:lvl3pPr marL="1143000" indent="-228600">
              <a:spcBef>
                <a:spcPts val="500"/>
              </a:spcBef>
              <a:defRPr sz="2400"/>
            </a:lvl3pPr>
            <a:lvl4pPr marL="1600200" indent="-228600">
              <a:spcBef>
                <a:spcPts val="400"/>
              </a:spcBef>
              <a:buChar char="–"/>
              <a:defRPr sz="2000"/>
            </a:lvl4pPr>
            <a:lvl5pPr marL="2057400" indent="-228600">
              <a:spcBef>
                <a:spcPts val="400"/>
              </a:spcBef>
              <a:buChar char="»"/>
              <a:defRPr sz="2000"/>
            </a:lvl5p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8443416" y="6461124"/>
            <a:ext cx="243384" cy="254001"/>
          </a:xfrm>
          <a:prstGeom prst="rect">
            <a:avLst/>
          </a:prstGeom>
          <a:ln w="12700"/>
        </p:spPr>
        <p:txBody>
          <a:bodyPr wrap="none" lIns="38100" tIns="38100" rIns="38100" bIns="38100" anchor="ctr">
            <a:spAutoFit/>
          </a:bodyPr>
          <a:lstStyle>
            <a:lvl1pPr algn="r" defTabSz="457200">
              <a:defRPr sz="1200">
                <a:solidFill>
                  <a:srgbClr val="9A9A9A"/>
                </a:solidFill>
                <a:uFill>
                  <a:solidFill>
                    <a:srgbClr val="9A9A9A"/>
                  </a:solidFill>
                </a:uFill>
                <a:latin typeface="+mn-lt"/>
                <a:ea typeface="+mn-ea"/>
                <a:cs typeface="+mn-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
            <a:solidFill>
              <a:srgbClr val="000000"/>
            </a:solidFill>
          </a:uFill>
          <a:latin typeface="+mn-lt"/>
          <a:ea typeface="+mn-ea"/>
          <a:cs typeface="+mn-cs"/>
          <a:sym typeface="Calibri"/>
        </a:defRPr>
      </a:lvl1pPr>
      <a:lvl2pPr marL="0" marR="0" indent="22860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
            <a:solidFill>
              <a:srgbClr val="000000"/>
            </a:solidFill>
          </a:uFill>
          <a:latin typeface="+mn-lt"/>
          <a:ea typeface="+mn-ea"/>
          <a:cs typeface="+mn-cs"/>
          <a:sym typeface="Calibri"/>
        </a:defRPr>
      </a:lvl2pPr>
      <a:lvl3pPr marL="0" marR="0" indent="45720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
            <a:solidFill>
              <a:srgbClr val="000000"/>
            </a:solidFill>
          </a:uFill>
          <a:latin typeface="+mn-lt"/>
          <a:ea typeface="+mn-ea"/>
          <a:cs typeface="+mn-cs"/>
          <a:sym typeface="Calibri"/>
        </a:defRPr>
      </a:lvl3pPr>
      <a:lvl4pPr marL="0" marR="0" indent="68580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
            <a:solidFill>
              <a:srgbClr val="000000"/>
            </a:solidFill>
          </a:uFill>
          <a:latin typeface="+mn-lt"/>
          <a:ea typeface="+mn-ea"/>
          <a:cs typeface="+mn-cs"/>
          <a:sym typeface="Calibri"/>
        </a:defRPr>
      </a:lvl4pPr>
      <a:lvl5pPr marL="0" marR="0" indent="91440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
            <a:solidFill>
              <a:srgbClr val="000000"/>
            </a:solidFill>
          </a:uFill>
          <a:latin typeface="+mn-lt"/>
          <a:ea typeface="+mn-ea"/>
          <a:cs typeface="+mn-cs"/>
          <a:sym typeface="Calibri"/>
        </a:defRPr>
      </a:lvl5pPr>
      <a:lvl6pPr marL="0" marR="0" indent="114300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
            <a:solidFill>
              <a:srgbClr val="000000"/>
            </a:solidFill>
          </a:uFill>
          <a:latin typeface="+mn-lt"/>
          <a:ea typeface="+mn-ea"/>
          <a:cs typeface="+mn-cs"/>
          <a:sym typeface="Calibri"/>
        </a:defRPr>
      </a:lvl6pPr>
      <a:lvl7pPr marL="0" marR="0" indent="137160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
            <a:solidFill>
              <a:srgbClr val="000000"/>
            </a:solidFill>
          </a:uFill>
          <a:latin typeface="+mn-lt"/>
          <a:ea typeface="+mn-ea"/>
          <a:cs typeface="+mn-cs"/>
          <a:sym typeface="Calibri"/>
        </a:defRPr>
      </a:lvl7pPr>
      <a:lvl8pPr marL="0" marR="0" indent="160020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
            <a:solidFill>
              <a:srgbClr val="000000"/>
            </a:solidFill>
          </a:uFill>
          <a:latin typeface="+mn-lt"/>
          <a:ea typeface="+mn-ea"/>
          <a:cs typeface="+mn-cs"/>
          <a:sym typeface="Calibri"/>
        </a:defRPr>
      </a:lvl8pPr>
      <a:lvl9pPr marL="0" marR="0" indent="182880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
            <a:solidFill>
              <a:srgbClr val="000000"/>
            </a:solidFill>
          </a:uFill>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
          <a:srgbClr val="000000"/>
        </a:buClr>
        <a:buSzPct val="100000"/>
        <a:buFont typeface="Arial"/>
        <a:buChar char="•"/>
        <a:tabLst/>
        <a:defRPr b="0" baseline="0" cap="none" i="0" spc="0" strike="noStrike" sz="3200" u="none">
          <a:ln>
            <a:noFill/>
          </a:ln>
          <a:solidFill>
            <a:srgbClr val="000000"/>
          </a:solidFill>
          <a:uFill>
            <a:solidFill>
              <a:srgbClr val="000000"/>
            </a:solidFill>
          </a:uFill>
          <a:latin typeface="+mn-lt"/>
          <a:ea typeface="+mn-ea"/>
          <a:cs typeface="+mn-cs"/>
          <a:sym typeface="Calibri"/>
        </a:defRPr>
      </a:lvl1pPr>
      <a:lvl2pPr marL="783771" marR="0" indent="-326571" algn="l" defTabSz="457200" rtl="0" latinLnBrk="0">
        <a:lnSpc>
          <a:spcPct val="100000"/>
        </a:lnSpc>
        <a:spcBef>
          <a:spcPts val="700"/>
        </a:spcBef>
        <a:spcAft>
          <a:spcPts val="0"/>
        </a:spcAft>
        <a:buClr>
          <a:srgbClr val="000000"/>
        </a:buClr>
        <a:buSzPct val="100000"/>
        <a:buFont typeface="Arial"/>
        <a:buChar char="•"/>
        <a:tabLst/>
        <a:defRPr b="0" baseline="0" cap="none" i="0" spc="0" strike="noStrike" sz="3200" u="none">
          <a:ln>
            <a:noFill/>
          </a:ln>
          <a:solidFill>
            <a:srgbClr val="000000"/>
          </a:solidFill>
          <a:uFill>
            <a:solidFill>
              <a:srgbClr val="000000"/>
            </a:solidFill>
          </a:uFill>
          <a:latin typeface="+mn-lt"/>
          <a:ea typeface="+mn-ea"/>
          <a:cs typeface="+mn-cs"/>
          <a:sym typeface="Calibri"/>
        </a:defRPr>
      </a:lvl2pPr>
      <a:lvl3pPr marL="1219200" marR="0" indent="-304800" algn="l" defTabSz="457200" rtl="0" latinLnBrk="0">
        <a:lnSpc>
          <a:spcPct val="100000"/>
        </a:lnSpc>
        <a:spcBef>
          <a:spcPts val="700"/>
        </a:spcBef>
        <a:spcAft>
          <a:spcPts val="0"/>
        </a:spcAft>
        <a:buClr>
          <a:srgbClr val="000000"/>
        </a:buClr>
        <a:buSzPct val="100000"/>
        <a:buFont typeface="Arial"/>
        <a:buChar char="•"/>
        <a:tabLst/>
        <a:defRPr b="0" baseline="0" cap="none" i="0" spc="0" strike="noStrike" sz="3200" u="none">
          <a:ln>
            <a:noFill/>
          </a:ln>
          <a:solidFill>
            <a:srgbClr val="000000"/>
          </a:solidFill>
          <a:uFill>
            <a:solidFill>
              <a:srgbClr val="000000"/>
            </a:solidFill>
          </a:uFill>
          <a:latin typeface="+mn-lt"/>
          <a:ea typeface="+mn-ea"/>
          <a:cs typeface="+mn-cs"/>
          <a:sym typeface="Calibri"/>
        </a:defRPr>
      </a:lvl3pPr>
      <a:lvl4pPr marL="1737360" marR="0" indent="-365760" algn="l" defTabSz="457200" rtl="0" latinLnBrk="0">
        <a:lnSpc>
          <a:spcPct val="100000"/>
        </a:lnSpc>
        <a:spcBef>
          <a:spcPts val="700"/>
        </a:spcBef>
        <a:spcAft>
          <a:spcPts val="0"/>
        </a:spcAft>
        <a:buClr>
          <a:srgbClr val="000000"/>
        </a:buClr>
        <a:buSzPct val="100000"/>
        <a:buFont typeface="Arial"/>
        <a:buChar char="•"/>
        <a:tabLst/>
        <a:defRPr b="0" baseline="0" cap="none" i="0" spc="0" strike="noStrike" sz="3200" u="none">
          <a:ln>
            <a:noFill/>
          </a:ln>
          <a:solidFill>
            <a:srgbClr val="000000"/>
          </a:solidFill>
          <a:uFill>
            <a:solidFill>
              <a:srgbClr val="000000"/>
            </a:solidFill>
          </a:uFill>
          <a:latin typeface="+mn-lt"/>
          <a:ea typeface="+mn-ea"/>
          <a:cs typeface="+mn-cs"/>
          <a:sym typeface="Calibri"/>
        </a:defRPr>
      </a:lvl4pPr>
      <a:lvl5pPr marL="2194560" marR="0" indent="-365760" algn="l" defTabSz="457200" rtl="0" latinLnBrk="0">
        <a:lnSpc>
          <a:spcPct val="100000"/>
        </a:lnSpc>
        <a:spcBef>
          <a:spcPts val="700"/>
        </a:spcBef>
        <a:spcAft>
          <a:spcPts val="0"/>
        </a:spcAft>
        <a:buClr>
          <a:srgbClr val="000000"/>
        </a:buClr>
        <a:buSzPct val="100000"/>
        <a:buFont typeface="Arial"/>
        <a:buChar char="•"/>
        <a:tabLst/>
        <a:defRPr b="0" baseline="0" cap="none" i="0" spc="0" strike="noStrike" sz="3200" u="none">
          <a:ln>
            <a:noFill/>
          </a:ln>
          <a:solidFill>
            <a:srgbClr val="000000"/>
          </a:solidFill>
          <a:uFill>
            <a:solidFill>
              <a:srgbClr val="000000"/>
            </a:solidFill>
          </a:uFill>
          <a:latin typeface="+mn-lt"/>
          <a:ea typeface="+mn-ea"/>
          <a:cs typeface="+mn-cs"/>
          <a:sym typeface="Calibri"/>
        </a:defRPr>
      </a:lvl5pPr>
      <a:lvl6pPr marL="3365500" marR="0" indent="-914400" algn="l" defTabSz="457200" rtl="0" latinLnBrk="0">
        <a:lnSpc>
          <a:spcPct val="100000"/>
        </a:lnSpc>
        <a:spcBef>
          <a:spcPts val="700"/>
        </a:spcBef>
        <a:spcAft>
          <a:spcPts val="0"/>
        </a:spcAft>
        <a:buClr>
          <a:srgbClr val="000000"/>
        </a:buClr>
        <a:buSzPct val="100000"/>
        <a:buFont typeface="Arial"/>
        <a:buChar char="•"/>
        <a:tabLst/>
        <a:defRPr b="0" baseline="0" cap="none" i="0" spc="0" strike="noStrike" sz="3200" u="none">
          <a:ln>
            <a:noFill/>
          </a:ln>
          <a:solidFill>
            <a:srgbClr val="000000"/>
          </a:solidFill>
          <a:uFill>
            <a:solidFill>
              <a:srgbClr val="000000"/>
            </a:solidFill>
          </a:uFill>
          <a:latin typeface="+mn-lt"/>
          <a:ea typeface="+mn-ea"/>
          <a:cs typeface="+mn-cs"/>
          <a:sym typeface="Calibri"/>
        </a:defRPr>
      </a:lvl6pPr>
      <a:lvl7pPr marL="3721100" marR="0" indent="-914400" algn="l" defTabSz="457200" rtl="0" latinLnBrk="0">
        <a:lnSpc>
          <a:spcPct val="100000"/>
        </a:lnSpc>
        <a:spcBef>
          <a:spcPts val="700"/>
        </a:spcBef>
        <a:spcAft>
          <a:spcPts val="0"/>
        </a:spcAft>
        <a:buClr>
          <a:srgbClr val="000000"/>
        </a:buClr>
        <a:buSzPct val="100000"/>
        <a:buFont typeface="Arial"/>
        <a:buChar char="•"/>
        <a:tabLst/>
        <a:defRPr b="0" baseline="0" cap="none" i="0" spc="0" strike="noStrike" sz="3200" u="none">
          <a:ln>
            <a:noFill/>
          </a:ln>
          <a:solidFill>
            <a:srgbClr val="000000"/>
          </a:solidFill>
          <a:uFill>
            <a:solidFill>
              <a:srgbClr val="000000"/>
            </a:solidFill>
          </a:uFill>
          <a:latin typeface="+mn-lt"/>
          <a:ea typeface="+mn-ea"/>
          <a:cs typeface="+mn-cs"/>
          <a:sym typeface="Calibri"/>
        </a:defRPr>
      </a:lvl7pPr>
      <a:lvl8pPr marL="4076700" marR="0" indent="-914400" algn="l" defTabSz="457200" rtl="0" latinLnBrk="0">
        <a:lnSpc>
          <a:spcPct val="100000"/>
        </a:lnSpc>
        <a:spcBef>
          <a:spcPts val="700"/>
        </a:spcBef>
        <a:spcAft>
          <a:spcPts val="0"/>
        </a:spcAft>
        <a:buClr>
          <a:srgbClr val="000000"/>
        </a:buClr>
        <a:buSzPct val="100000"/>
        <a:buFont typeface="Arial"/>
        <a:buChar char="•"/>
        <a:tabLst/>
        <a:defRPr b="0" baseline="0" cap="none" i="0" spc="0" strike="noStrike" sz="3200" u="none">
          <a:ln>
            <a:noFill/>
          </a:ln>
          <a:solidFill>
            <a:srgbClr val="000000"/>
          </a:solidFill>
          <a:uFill>
            <a:solidFill>
              <a:srgbClr val="000000"/>
            </a:solidFill>
          </a:uFill>
          <a:latin typeface="+mn-lt"/>
          <a:ea typeface="+mn-ea"/>
          <a:cs typeface="+mn-cs"/>
          <a:sym typeface="Calibri"/>
        </a:defRPr>
      </a:lvl8pPr>
      <a:lvl9pPr marL="4432300" marR="0" indent="-914400" algn="l" defTabSz="457200" rtl="0" latinLnBrk="0">
        <a:lnSpc>
          <a:spcPct val="100000"/>
        </a:lnSpc>
        <a:spcBef>
          <a:spcPts val="700"/>
        </a:spcBef>
        <a:spcAft>
          <a:spcPts val="0"/>
        </a:spcAft>
        <a:buClr>
          <a:srgbClr val="000000"/>
        </a:buClr>
        <a:buSzPct val="100000"/>
        <a:buFont typeface="Arial"/>
        <a:buChar char="•"/>
        <a:tabLst/>
        <a:defRPr b="0" baseline="0" cap="none" i="0" spc="0" strike="noStrike" sz="3200" u="none">
          <a:ln>
            <a:noFill/>
          </a:ln>
          <a:solidFill>
            <a:srgbClr val="000000"/>
          </a:solidFill>
          <a:uFill>
            <a:solidFill>
              <a:srgbClr val="000000"/>
            </a:solidFill>
          </a:uFill>
          <a:latin typeface="+mn-lt"/>
          <a:ea typeface="+mn-ea"/>
          <a:cs typeface="+mn-cs"/>
          <a:sym typeface="Calibri"/>
        </a:defRPr>
      </a:lvl9pPr>
    </p:bodyStyle>
    <p:otherStyle>
      <a:lvl1pPr marL="0" marR="0" indent="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
            <a:solidFill>
              <a:srgbClr val="9A9A9A"/>
            </a:solidFill>
          </a:uFill>
          <a:latin typeface="+mn-lt"/>
          <a:ea typeface="+mn-ea"/>
          <a:cs typeface="+mn-cs"/>
          <a:sym typeface="Calibri"/>
        </a:defRPr>
      </a:lvl1pPr>
      <a:lvl2pPr marL="0" marR="0" indent="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
            <a:solidFill>
              <a:srgbClr val="9A9A9A"/>
            </a:solidFill>
          </a:uFill>
          <a:latin typeface="+mn-lt"/>
          <a:ea typeface="+mn-ea"/>
          <a:cs typeface="+mn-cs"/>
          <a:sym typeface="Calibri"/>
        </a:defRPr>
      </a:lvl2pPr>
      <a:lvl3pPr marL="0" marR="0" indent="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
            <a:solidFill>
              <a:srgbClr val="9A9A9A"/>
            </a:solidFill>
          </a:uFill>
          <a:latin typeface="+mn-lt"/>
          <a:ea typeface="+mn-ea"/>
          <a:cs typeface="+mn-cs"/>
          <a:sym typeface="Calibri"/>
        </a:defRPr>
      </a:lvl3pPr>
      <a:lvl4pPr marL="0" marR="0" indent="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
            <a:solidFill>
              <a:srgbClr val="9A9A9A"/>
            </a:solidFill>
          </a:uFill>
          <a:latin typeface="+mn-lt"/>
          <a:ea typeface="+mn-ea"/>
          <a:cs typeface="+mn-cs"/>
          <a:sym typeface="Calibri"/>
        </a:defRPr>
      </a:lvl4pPr>
      <a:lvl5pPr marL="0" marR="0" indent="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
            <a:solidFill>
              <a:srgbClr val="9A9A9A"/>
            </a:solidFill>
          </a:uFill>
          <a:latin typeface="+mn-lt"/>
          <a:ea typeface="+mn-ea"/>
          <a:cs typeface="+mn-cs"/>
          <a:sym typeface="Calibri"/>
        </a:defRPr>
      </a:lvl5pPr>
      <a:lvl6pPr marL="0" marR="0" indent="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
            <a:solidFill>
              <a:srgbClr val="9A9A9A"/>
            </a:solidFill>
          </a:uFill>
          <a:latin typeface="+mn-lt"/>
          <a:ea typeface="+mn-ea"/>
          <a:cs typeface="+mn-cs"/>
          <a:sym typeface="Calibri"/>
        </a:defRPr>
      </a:lvl6pPr>
      <a:lvl7pPr marL="0" marR="0" indent="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
            <a:solidFill>
              <a:srgbClr val="9A9A9A"/>
            </a:solidFill>
          </a:uFill>
          <a:latin typeface="+mn-lt"/>
          <a:ea typeface="+mn-ea"/>
          <a:cs typeface="+mn-cs"/>
          <a:sym typeface="Calibri"/>
        </a:defRPr>
      </a:lvl7pPr>
      <a:lvl8pPr marL="0" marR="0" indent="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
            <a:solidFill>
              <a:srgbClr val="9A9A9A"/>
            </a:solidFill>
          </a:uFill>
          <a:latin typeface="+mn-lt"/>
          <a:ea typeface="+mn-ea"/>
          <a:cs typeface="+mn-cs"/>
          <a:sym typeface="Calibri"/>
        </a:defRPr>
      </a:lvl8pPr>
      <a:lvl9pPr marL="0" marR="0" indent="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
            <a:solidFill>
              <a:srgbClr val="9A9A9A"/>
            </a:solidFill>
          </a:uFill>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8.jpeg"/><Relationship Id="rId4" Type="http://schemas.openxmlformats.org/officeDocument/2006/relationships/image" Target="../media/image9.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hyperlink" Target="http://spectrum.ieee.org/automaton/robotics/humanoids/the-uncanny-valley" TargetMode="External"/><Relationship Id="rId4" Type="http://schemas.openxmlformats.org/officeDocument/2006/relationships/hyperlink" Target="http://www.macdorman.com/" TargetMode="Externa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 Id="rId3" Type="http://schemas.openxmlformats.org/officeDocument/2006/relationships/image" Target="../media/image13.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hyperlink" Target="http://www.cc.gatech.edu/%7Eathomaz/papers/Meltzoff07-likeme.pdf"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v/fFLVyWBDTfo?version=3&amp;start=245&amp;end=303&amp;autoplay=1&amp;hl=en_US&amp;rel=0"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ctrTitle"/>
          </p:nvPr>
        </p:nvSpPr>
        <p:spPr>
          <a:xfrm>
            <a:off x="290286" y="2130425"/>
            <a:ext cx="8637814" cy="1470025"/>
          </a:xfrm>
          <a:prstGeom prst="rect">
            <a:avLst/>
          </a:prstGeom>
        </p:spPr>
        <p:txBody>
          <a:bodyPr>
            <a:normAutofit fontScale="100000" lnSpcReduction="0"/>
          </a:bodyPr>
          <a:lstStyle>
            <a:lvl1pPr>
              <a:defRPr sz="3959"/>
            </a:lvl1pPr>
          </a:lstStyle>
          <a:p>
            <a:pPr/>
            <a:r>
              <a:t>Ethics in Robotics and HRI</a:t>
            </a:r>
          </a:p>
        </p:txBody>
      </p:sp>
      <p:sp>
        <p:nvSpPr>
          <p:cNvPr id="66" name="Shape 66"/>
          <p:cNvSpPr/>
          <p:nvPr>
            <p:ph type="subTitle" sz="quarter" idx="1"/>
          </p:nvPr>
        </p:nvSpPr>
        <p:spPr>
          <a:prstGeom prst="rect">
            <a:avLst/>
          </a:prstGeom>
        </p:spPr>
        <p:txBody>
          <a:bodyPr>
            <a:normAutofit fontScale="100000" lnSpcReduction="0"/>
          </a:bodyPr>
          <a:lstStyle/>
          <a:p>
            <a:pPr defTabSz="210311">
              <a:spcBef>
                <a:spcPts val="300"/>
              </a:spcBef>
              <a:defRPr sz="1472"/>
            </a:pPr>
            <a:r>
              <a:t>Based in part on the presentation</a:t>
            </a:r>
          </a:p>
          <a:p>
            <a:pPr defTabSz="210311">
              <a:spcBef>
                <a:spcPts val="300"/>
              </a:spcBef>
              <a:defRPr sz="1472"/>
            </a:pPr>
            <a:r>
              <a:t>“</a:t>
            </a:r>
            <a:r>
              <a:rPr sz="1821">
                <a:solidFill>
                  <a:srgbClr val="000000"/>
                </a:solidFill>
                <a:uFill>
                  <a:solidFill>
                    <a:srgbClr val="000000"/>
                  </a:solidFill>
                </a:uFill>
              </a:rPr>
              <a:t>Socially-responsible research in Cognitive Systems: No-win or win-win?</a:t>
            </a:r>
            <a:r>
              <a:t>”</a:t>
            </a:r>
          </a:p>
          <a:p>
            <a:pPr defTabSz="210311">
              <a:spcBef>
                <a:spcPts val="300"/>
              </a:spcBef>
              <a:defRPr sz="1472"/>
            </a:pPr>
            <a:r>
              <a:t>Tony Prescott</a:t>
            </a:r>
            <a:r>
              <a:t>, </a:t>
            </a:r>
            <a:r>
              <a:t>University of Sheffield</a:t>
            </a:r>
          </a:p>
          <a:p>
            <a:pPr defTabSz="210311">
              <a:spcBef>
                <a:spcPts val="300"/>
              </a:spcBef>
              <a:defRPr sz="1472"/>
            </a:pPr>
            <a:r>
              <a:t>EUCog Meeting</a:t>
            </a:r>
          </a:p>
          <a:p>
            <a:pPr defTabSz="210311">
              <a:spcBef>
                <a:spcPts val="300"/>
              </a:spcBef>
              <a:defRPr sz="1472"/>
            </a:pPr>
            <a:r>
              <a:t>Brighton, UK 2013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ph type="title"/>
          </p:nvPr>
        </p:nvSpPr>
        <p:spPr>
          <a:prstGeom prst="rect">
            <a:avLst/>
          </a:prstGeom>
        </p:spPr>
        <p:txBody>
          <a:bodyPr>
            <a:normAutofit fontScale="100000" lnSpcReduction="0"/>
          </a:bodyPr>
          <a:lstStyle>
            <a:lvl1pPr defTabSz="425195">
              <a:defRPr sz="4092"/>
            </a:lvl1pPr>
          </a:lstStyle>
          <a:p>
            <a:pPr/>
            <a:r>
              <a:t>Telepresence and Ambient Intelligence</a:t>
            </a:r>
          </a:p>
        </p:txBody>
      </p:sp>
      <p:sp>
        <p:nvSpPr>
          <p:cNvPr id="102" name="Shape 102"/>
          <p:cNvSpPr/>
          <p:nvPr>
            <p:ph type="body" idx="1"/>
          </p:nvPr>
        </p:nvSpPr>
        <p:spPr>
          <a:prstGeom prst="rect">
            <a:avLst/>
          </a:prstGeom>
        </p:spPr>
        <p:txBody>
          <a:bodyPr/>
          <a:lstStyle/>
          <a:p>
            <a:pPr marL="783771" indent="-326571"/>
            <a:r>
              <a:t>Internet of things</a:t>
            </a:r>
          </a:p>
          <a:p>
            <a:pPr marL="783771" indent="-326571"/>
            <a:r>
              <a:t>Telepresence robots</a:t>
            </a:r>
          </a:p>
          <a:p>
            <a:pPr marL="783771" indent="-326571"/>
            <a:r>
              <a:t>Wearable sensors</a:t>
            </a:r>
          </a:p>
          <a:p>
            <a:pPr marL="783771" indent="-326571"/>
            <a:r>
              <a:t>Google glass</a:t>
            </a:r>
          </a:p>
        </p:txBody>
      </p:sp>
      <p:sp>
        <p:nvSpPr>
          <p:cNvPr id="103" name="Shape 103"/>
          <p:cNvSpPr/>
          <p:nvPr>
            <p:ph type="sldNum" sz="quarter" idx="2"/>
          </p:nvPr>
        </p:nvSpPr>
        <p:spPr>
          <a:xfrm>
            <a:off x="8405167" y="6454775"/>
            <a:ext cx="281633" cy="266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4" name="4410476947_a3080a6c59_z.jpg"/>
          <p:cNvPicPr>
            <a:picLocks noChangeAspect="1"/>
          </p:cNvPicPr>
          <p:nvPr/>
        </p:nvPicPr>
        <p:blipFill>
          <a:blip r:embed="rId2">
            <a:extLst/>
          </a:blip>
          <a:stretch>
            <a:fillRect/>
          </a:stretch>
        </p:blipFill>
        <p:spPr>
          <a:xfrm>
            <a:off x="5844111" y="1879600"/>
            <a:ext cx="2702990" cy="1803400"/>
          </a:xfrm>
          <a:prstGeom prst="rect">
            <a:avLst/>
          </a:prstGeom>
          <a:ln w="12700">
            <a:miter lim="400000"/>
          </a:ln>
        </p:spPr>
      </p:pic>
      <p:pic>
        <p:nvPicPr>
          <p:cNvPr id="105" name="11502871793_15119ceec5_z.jpg"/>
          <p:cNvPicPr>
            <a:picLocks noChangeAspect="1"/>
          </p:cNvPicPr>
          <p:nvPr/>
        </p:nvPicPr>
        <p:blipFill>
          <a:blip r:embed="rId3">
            <a:extLst/>
          </a:blip>
          <a:stretch>
            <a:fillRect/>
          </a:stretch>
        </p:blipFill>
        <p:spPr>
          <a:xfrm>
            <a:off x="6718300" y="4013200"/>
            <a:ext cx="1828800" cy="2438401"/>
          </a:xfrm>
          <a:prstGeom prst="rect">
            <a:avLst/>
          </a:prstGeom>
          <a:ln w="12700">
            <a:miter lim="400000"/>
          </a:ln>
        </p:spPr>
      </p:pic>
      <p:pic>
        <p:nvPicPr>
          <p:cNvPr id="106" name="7050489913_0e0a968707_z.jpg"/>
          <p:cNvPicPr>
            <a:picLocks noChangeAspect="1"/>
          </p:cNvPicPr>
          <p:nvPr/>
        </p:nvPicPr>
        <p:blipFill>
          <a:blip r:embed="rId4">
            <a:extLst/>
          </a:blip>
          <a:stretch>
            <a:fillRect/>
          </a:stretch>
        </p:blipFill>
        <p:spPr>
          <a:xfrm>
            <a:off x="457200" y="4341752"/>
            <a:ext cx="3162300" cy="2109848"/>
          </a:xfrm>
          <a:prstGeom prst="rect">
            <a:avLst/>
          </a:prstGeom>
          <a:ln w="12700">
            <a:miter lim="400000"/>
          </a:ln>
        </p:spPr>
      </p:pic>
      <p:pic>
        <p:nvPicPr>
          <p:cNvPr id="107" name="5786137808_f0c793495b_z.jpg"/>
          <p:cNvPicPr>
            <a:picLocks noChangeAspect="1"/>
          </p:cNvPicPr>
          <p:nvPr/>
        </p:nvPicPr>
        <p:blipFill>
          <a:blip r:embed="rId5">
            <a:extLst/>
          </a:blip>
          <a:srcRect l="0" t="91" r="23258" b="4407"/>
          <a:stretch>
            <a:fillRect/>
          </a:stretch>
        </p:blipFill>
        <p:spPr>
          <a:xfrm>
            <a:off x="3746500" y="3797300"/>
            <a:ext cx="2844800" cy="2655147"/>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 name="Shape 109"/>
          <p:cNvSpPr/>
          <p:nvPr>
            <p:ph type="title"/>
          </p:nvPr>
        </p:nvSpPr>
        <p:spPr>
          <a:prstGeom prst="rect">
            <a:avLst/>
          </a:prstGeom>
        </p:spPr>
        <p:txBody>
          <a:bodyPr>
            <a:normAutofit fontScale="100000" lnSpcReduction="0"/>
          </a:bodyPr>
          <a:lstStyle/>
          <a:p>
            <a:pPr/>
            <a:r>
              <a:t>Ethics in Science: Traditional View</a:t>
            </a:r>
          </a:p>
        </p:txBody>
      </p:sp>
      <p:sp>
        <p:nvSpPr>
          <p:cNvPr id="110" name="Shape 110"/>
          <p:cNvSpPr/>
          <p:nvPr>
            <p:ph type="body" idx="1"/>
          </p:nvPr>
        </p:nvSpPr>
        <p:spPr>
          <a:xfrm>
            <a:off x="457198" y="1828799"/>
            <a:ext cx="8043334" cy="4297364"/>
          </a:xfrm>
          <a:prstGeom prst="rect">
            <a:avLst/>
          </a:prstGeom>
        </p:spPr>
        <p:txBody>
          <a:bodyPr/>
          <a:lstStyle/>
          <a:p>
            <a:pPr/>
            <a:r>
              <a:t>Science performed well is intrinsically </a:t>
            </a:r>
            <a:r>
              <a:rPr b="1"/>
              <a:t>neutral </a:t>
            </a:r>
            <a:r>
              <a:t>and </a:t>
            </a:r>
            <a:r>
              <a:rPr b="1"/>
              <a:t>good</a:t>
            </a:r>
          </a:p>
          <a:p>
            <a:pPr/>
            <a:r>
              <a:rPr b="1"/>
              <a:t>Ethics</a:t>
            </a:r>
            <a:r>
              <a:t> is compliance with codes and regulations + expert advice</a:t>
            </a:r>
          </a:p>
          <a:p>
            <a:pPr/>
            <a:r>
              <a:t>Undesirable impacts of science are addressed by </a:t>
            </a:r>
            <a:r>
              <a:rPr b="1"/>
              <a:t>corrective action </a:t>
            </a:r>
            <a:r>
              <a:t>as and when they occur</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title"/>
          </p:nvPr>
        </p:nvSpPr>
        <p:spPr>
          <a:xfrm>
            <a:off x="0" y="274637"/>
            <a:ext cx="8686800" cy="1143001"/>
          </a:xfrm>
          <a:prstGeom prst="rect">
            <a:avLst/>
          </a:prstGeom>
        </p:spPr>
        <p:txBody>
          <a:bodyPr/>
          <a:lstStyle>
            <a:lvl1pPr>
              <a:defRPr sz="3959"/>
            </a:lvl1pPr>
          </a:lstStyle>
          <a:p>
            <a:pPr/>
            <a:r>
              <a:t>Ethics in Science: Contemporary View</a:t>
            </a:r>
          </a:p>
        </p:txBody>
      </p:sp>
      <p:sp>
        <p:nvSpPr>
          <p:cNvPr id="115" name="Shape 115"/>
          <p:cNvSpPr/>
          <p:nvPr>
            <p:ph type="body" sz="half" idx="1"/>
          </p:nvPr>
        </p:nvSpPr>
        <p:spPr>
          <a:xfrm>
            <a:off x="455082" y="3898900"/>
            <a:ext cx="7861301" cy="2959100"/>
          </a:xfrm>
          <a:prstGeom prst="rect">
            <a:avLst/>
          </a:prstGeom>
        </p:spPr>
        <p:txBody>
          <a:bodyPr/>
          <a:lstStyle/>
          <a:p>
            <a:pPr marL="300037" indent="-300037">
              <a:spcBef>
                <a:spcPts val="600"/>
              </a:spcBef>
            </a:pPr>
            <a:r>
              <a:rPr sz="2800"/>
              <a:t>Ethics involves the need for </a:t>
            </a:r>
            <a:r>
              <a:rPr b="1" sz="2800"/>
              <a:t>public dialogue</a:t>
            </a:r>
            <a:r>
              <a:rPr sz="2800"/>
              <a:t>, broader than user involvement</a:t>
            </a:r>
          </a:p>
          <a:p>
            <a:pPr marL="300037" indent="-300037">
              <a:spcBef>
                <a:spcPts val="600"/>
              </a:spcBef>
            </a:pPr>
            <a:r>
              <a:rPr sz="2800"/>
              <a:t>Integrating ethics into science requires that critical, skeptical and even dissenting voices are </a:t>
            </a:r>
            <a:r>
              <a:rPr b="1" sz="2800"/>
              <a:t>attended to at all stages</a:t>
            </a:r>
          </a:p>
        </p:txBody>
      </p:sp>
      <p:sp>
        <p:nvSpPr>
          <p:cNvPr id="116" name="Shape 116"/>
          <p:cNvSpPr/>
          <p:nvPr/>
        </p:nvSpPr>
        <p:spPr>
          <a:xfrm>
            <a:off x="457198" y="1434566"/>
            <a:ext cx="8242302" cy="2455864"/>
          </a:xfrm>
          <a:prstGeom prst="rect">
            <a:avLst/>
          </a:prstGeom>
          <a:ln w="12700"/>
          <a:extLst>
            <a:ext uri="{C572A759-6A51-4108-AA02-DFA0A04FC94B}">
              <ma14:wrappingTextBoxFlag xmlns:ma14="http://schemas.microsoft.com/office/mac/drawingml/2011/main" val="1"/>
            </a:ext>
          </a:extLst>
        </p:spPr>
        <p:txBody>
          <a:bodyPr lIns="38100" tIns="38100" rIns="38100" bIns="38100"/>
          <a:lstStyle/>
          <a:p>
            <a:pPr marL="300037" indent="-300037" algn="l" defTabSz="457200">
              <a:spcBef>
                <a:spcPts val="600"/>
              </a:spcBef>
              <a:buClr>
                <a:srgbClr val="000000"/>
              </a:buClr>
              <a:buSzPct val="100000"/>
              <a:buFont typeface="Arial"/>
              <a:buChar char="•"/>
              <a:defRPr sz="3200">
                <a:uFill>
                  <a:solidFill>
                    <a:srgbClr val="000000"/>
                  </a:solidFill>
                </a:uFill>
                <a:latin typeface="+mn-lt"/>
                <a:ea typeface="+mn-ea"/>
                <a:cs typeface="+mn-cs"/>
                <a:sym typeface="Calibri"/>
              </a:defRPr>
            </a:pPr>
            <a:r>
              <a:rPr sz="2800"/>
              <a:t>Science is </a:t>
            </a:r>
            <a:r>
              <a:rPr b="1" sz="2800" u="sng"/>
              <a:t>not </a:t>
            </a:r>
            <a:r>
              <a:rPr sz="2800"/>
              <a:t>isolated from society and politics</a:t>
            </a:r>
          </a:p>
          <a:p>
            <a:pPr marL="300037" indent="-300037" algn="l" defTabSz="457200">
              <a:spcBef>
                <a:spcPts val="600"/>
              </a:spcBef>
              <a:buClr>
                <a:srgbClr val="000000"/>
              </a:buClr>
              <a:buSzPct val="100000"/>
              <a:buFont typeface="Arial"/>
              <a:buChar char="•"/>
              <a:defRPr sz="3200">
                <a:uFill>
                  <a:solidFill>
                    <a:srgbClr val="000000"/>
                  </a:solidFill>
                </a:uFill>
                <a:latin typeface="+mn-lt"/>
                <a:ea typeface="+mn-ea"/>
                <a:cs typeface="+mn-cs"/>
                <a:sym typeface="Calibri"/>
              </a:defRPr>
            </a:pPr>
            <a:r>
              <a:rPr sz="2800"/>
              <a:t>Ethical science requires the </a:t>
            </a:r>
            <a:r>
              <a:rPr b="1" sz="2800"/>
              <a:t>early anticipation and characterisation of risk</a:t>
            </a:r>
            <a:r>
              <a:rPr sz="2800"/>
              <a:t> and could lead to decisions not to pursue some lines of research</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title"/>
          </p:nvPr>
        </p:nvSpPr>
        <p:spPr>
          <a:xfrm>
            <a:off x="457200" y="147637"/>
            <a:ext cx="8229600" cy="1143001"/>
          </a:xfrm>
          <a:prstGeom prst="rect">
            <a:avLst/>
          </a:prstGeom>
        </p:spPr>
        <p:txBody>
          <a:bodyPr>
            <a:normAutofit fontScale="100000" lnSpcReduction="0"/>
          </a:bodyPr>
          <a:lstStyle/>
          <a:p>
            <a:pPr/>
            <a:r>
              <a:t>The Changing Nature of Science</a:t>
            </a:r>
          </a:p>
        </p:txBody>
      </p:sp>
      <p:sp>
        <p:nvSpPr>
          <p:cNvPr id="119" name="Shape 119"/>
          <p:cNvSpPr/>
          <p:nvPr>
            <p:ph type="body" sz="half" idx="1"/>
          </p:nvPr>
        </p:nvSpPr>
        <p:spPr>
          <a:xfrm>
            <a:off x="179126" y="1257299"/>
            <a:ext cx="3795975" cy="4525964"/>
          </a:xfrm>
          <a:prstGeom prst="rect">
            <a:avLst/>
          </a:prstGeom>
        </p:spPr>
        <p:txBody>
          <a:bodyPr/>
          <a:lstStyle/>
          <a:p>
            <a:pPr marL="0" indent="0">
              <a:lnSpc>
                <a:spcPct val="90000"/>
              </a:lnSpc>
              <a:spcBef>
                <a:spcPts val="600"/>
              </a:spcBef>
              <a:buSzTx/>
              <a:buFont typeface="Calibri"/>
              <a:buNone/>
              <a:defRPr sz="2590"/>
            </a:pPr>
            <a:r>
              <a:rPr b="1"/>
              <a:t>Mode 1:</a:t>
            </a:r>
            <a:r>
              <a:t> Science as </a:t>
            </a:r>
            <a:r>
              <a:rPr i="1"/>
              <a:t>discovery</a:t>
            </a:r>
          </a:p>
          <a:p>
            <a:pPr>
              <a:lnSpc>
                <a:spcPct val="90000"/>
              </a:lnSpc>
              <a:spcBef>
                <a:spcPts val="600"/>
              </a:spcBef>
              <a:defRPr sz="2590"/>
            </a:pPr>
            <a:r>
              <a:t>Separate enterprise pursued for own ends </a:t>
            </a:r>
          </a:p>
          <a:p>
            <a:pPr>
              <a:lnSpc>
                <a:spcPct val="90000"/>
              </a:lnSpc>
              <a:spcBef>
                <a:spcPts val="600"/>
              </a:spcBef>
              <a:defRPr sz="2590"/>
            </a:pPr>
            <a:r>
              <a:t>Clear disciplinary boundaries</a:t>
            </a:r>
          </a:p>
          <a:p>
            <a:pPr>
              <a:lnSpc>
                <a:spcPct val="90000"/>
              </a:lnSpc>
              <a:spcBef>
                <a:spcPts val="600"/>
              </a:spcBef>
              <a:defRPr sz="2590"/>
            </a:pPr>
            <a:r>
              <a:t>Scientists and their host institutions (universities) are autonomous entities</a:t>
            </a:r>
          </a:p>
        </p:txBody>
      </p:sp>
      <p:sp>
        <p:nvSpPr>
          <p:cNvPr id="120" name="Shape 120"/>
          <p:cNvSpPr/>
          <p:nvPr>
            <p:ph type="body" idx="13"/>
          </p:nvPr>
        </p:nvSpPr>
        <p:spPr>
          <a:xfrm>
            <a:off x="4178300" y="1221581"/>
            <a:ext cx="4864100" cy="4521201"/>
          </a:xfrm>
          <a:prstGeom prst="rect">
            <a:avLst/>
          </a:prstGeom>
        </p:spPr>
        <p:txBody>
          <a:bodyPr/>
          <a:lstStyle/>
          <a:p>
            <a:pPr marL="0" indent="0">
              <a:lnSpc>
                <a:spcPct val="90000"/>
              </a:lnSpc>
              <a:buSzTx/>
              <a:buFont typeface="Calibri"/>
              <a:buNone/>
              <a:defRPr sz="2590"/>
            </a:pPr>
            <a:r>
              <a:rPr b="1"/>
              <a:t>Mode 2:</a:t>
            </a:r>
            <a:r>
              <a:t> Science as </a:t>
            </a:r>
            <a:r>
              <a:rPr i="1"/>
              <a:t>knowledge production</a:t>
            </a:r>
          </a:p>
          <a:p>
            <a:pPr marL="342900" indent="-342900">
              <a:lnSpc>
                <a:spcPct val="90000"/>
              </a:lnSpc>
              <a:defRPr sz="2590"/>
            </a:pPr>
            <a:r>
              <a:t>Socially-distributed enterprise pursued for diverse motivations that can include commercial interest</a:t>
            </a:r>
          </a:p>
          <a:p>
            <a:pPr marL="342900" indent="-342900">
              <a:lnSpc>
                <a:spcPct val="90000"/>
              </a:lnSpc>
              <a:defRPr sz="2590"/>
            </a:pPr>
            <a:r>
              <a:t>Application-oriented</a:t>
            </a:r>
          </a:p>
          <a:p>
            <a:pPr marL="342900" indent="-342900">
              <a:lnSpc>
                <a:spcPct val="90000"/>
              </a:lnSpc>
              <a:defRPr sz="2590"/>
            </a:pPr>
            <a:r>
              <a:t>Trans-disciplinary</a:t>
            </a:r>
          </a:p>
          <a:p>
            <a:pPr marL="342900" indent="-342900">
              <a:lnSpc>
                <a:spcPct val="90000"/>
              </a:lnSpc>
              <a:defRPr sz="2590"/>
            </a:pPr>
            <a:r>
              <a:t>Scientists are subject to many accountabilities</a:t>
            </a:r>
          </a:p>
        </p:txBody>
      </p:sp>
      <p:sp>
        <p:nvSpPr>
          <p:cNvPr id="121" name="Shape 121"/>
          <p:cNvSpPr/>
          <p:nvPr/>
        </p:nvSpPr>
        <p:spPr>
          <a:xfrm>
            <a:off x="482600" y="5740865"/>
            <a:ext cx="8229600" cy="635001"/>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p>
            <a:pPr algn="l" defTabSz="457200">
              <a:buClr>
                <a:srgbClr val="000000"/>
              </a:buClr>
              <a:buFont typeface="Calibri"/>
              <a:defRPr sz="1800">
                <a:uFill>
                  <a:solidFill>
                    <a:srgbClr val="000000"/>
                  </a:solidFill>
                </a:uFill>
                <a:latin typeface="+mn-lt"/>
                <a:ea typeface="+mn-ea"/>
                <a:cs typeface="+mn-cs"/>
                <a:sym typeface="Calibri"/>
              </a:defRPr>
            </a:pPr>
            <a:r>
              <a:t>Gibbons Michael, Limoges Camille, Nowotny Helga, Schwartzman Simon,</a:t>
            </a:r>
          </a:p>
          <a:p>
            <a:pPr algn="l" defTabSz="457200">
              <a:buClr>
                <a:srgbClr val="000000"/>
              </a:buClr>
              <a:buFont typeface="Calibri"/>
              <a:defRPr sz="1800">
                <a:uFill>
                  <a:solidFill>
                    <a:srgbClr val="000000"/>
                  </a:solidFill>
                </a:uFill>
                <a:latin typeface="+mn-lt"/>
                <a:ea typeface="+mn-ea"/>
                <a:cs typeface="+mn-cs"/>
                <a:sym typeface="Calibri"/>
              </a:defRPr>
            </a:pPr>
            <a:r>
              <a:t>Scott Peter and Trow Martin (1994) </a:t>
            </a:r>
            <a:r>
              <a:rPr i="1"/>
              <a:t>The New Production of Knowledge</a:t>
            </a:r>
            <a:r>
              <a:t>.</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title"/>
          </p:nvPr>
        </p:nvSpPr>
        <p:spPr>
          <a:prstGeom prst="rect">
            <a:avLst/>
          </a:prstGeom>
        </p:spPr>
        <p:txBody>
          <a:bodyPr/>
          <a:lstStyle/>
          <a:p>
            <a:pPr/>
            <a:r>
              <a:t>Recognisable Trends</a:t>
            </a:r>
          </a:p>
        </p:txBody>
      </p:sp>
      <p:sp>
        <p:nvSpPr>
          <p:cNvPr id="126" name="Shape 126"/>
          <p:cNvSpPr/>
          <p:nvPr>
            <p:ph type="body" idx="1"/>
          </p:nvPr>
        </p:nvSpPr>
        <p:spPr>
          <a:xfrm>
            <a:off x="457200" y="1549399"/>
            <a:ext cx="8229600" cy="4394201"/>
          </a:xfrm>
          <a:prstGeom prst="rect">
            <a:avLst/>
          </a:prstGeom>
        </p:spPr>
        <p:txBody>
          <a:bodyPr>
            <a:normAutofit fontScale="100000" lnSpcReduction="0"/>
          </a:bodyPr>
          <a:lstStyle/>
          <a:p>
            <a:pPr/>
            <a:r>
              <a:t>`Steering’ of research priorities (international, national and institutional)</a:t>
            </a:r>
          </a:p>
          <a:p>
            <a:pPr/>
            <a:r>
              <a:t>Increased linking of science with innovation</a:t>
            </a:r>
          </a:p>
          <a:p>
            <a:pPr/>
            <a:r>
              <a:t>Commercialisation of research (e.g. of intellectual property)</a:t>
            </a:r>
          </a:p>
          <a:p>
            <a:pPr/>
            <a:r>
              <a:t>Accountability of science (e.g. auditing)</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a:r>
              <a:t>Science and the Public</a:t>
            </a:r>
          </a:p>
        </p:txBody>
      </p:sp>
      <p:sp>
        <p:nvSpPr>
          <p:cNvPr id="129" name="Shape 129"/>
          <p:cNvSpPr/>
          <p:nvPr>
            <p:ph type="body" idx="1"/>
          </p:nvPr>
        </p:nvSpPr>
        <p:spPr>
          <a:prstGeom prst="rect">
            <a:avLst/>
          </a:prstGeom>
        </p:spPr>
        <p:txBody>
          <a:bodyPr>
            <a:normAutofit fontScale="100000" lnSpcReduction="0"/>
          </a:bodyPr>
          <a:lstStyle/>
          <a:p>
            <a:pPr marL="783771" indent="-326571"/>
            <a:r>
              <a:t>The public do not see science as “neutral”</a:t>
            </a:r>
          </a:p>
          <a:p>
            <a:pPr lvl="1" marL="1181100" indent="-266700"/>
            <a:r>
              <a:t>A mix of positive and negative</a:t>
            </a:r>
          </a:p>
          <a:p>
            <a:pPr lvl="1" marL="1181100" indent="-266700"/>
            <a:r>
              <a:t>Different attitudes towards different fields</a:t>
            </a:r>
          </a:p>
          <a:p>
            <a:pPr marL="783771" indent="-326571"/>
            <a:r>
              <a:t>Concerned about risk</a:t>
            </a:r>
          </a:p>
          <a:p>
            <a:pPr lvl="1" marL="1181100" indent="-266700"/>
            <a:r>
              <a:t>Don’t have the same view on risk as experts</a:t>
            </a:r>
          </a:p>
          <a:p>
            <a:pPr lvl="1" marL="1181100" indent="-266700"/>
            <a:r>
              <a:t>Need for open communication</a:t>
            </a:r>
          </a:p>
          <a:p>
            <a:pPr lvl="1" marL="1181100" indent="-266700"/>
            <a:r>
              <a:t>Scientists must be ready to address concerns about how research is applied</a:t>
            </a:r>
          </a:p>
        </p:txBody>
      </p:sp>
      <p:sp>
        <p:nvSpPr>
          <p:cNvPr id="130" name="Shape 130"/>
          <p:cNvSpPr/>
          <p:nvPr>
            <p:ph type="sldNum" sz="quarter" idx="2"/>
          </p:nvPr>
        </p:nvSpPr>
        <p:spPr>
          <a:xfrm>
            <a:off x="8405167" y="6454775"/>
            <a:ext cx="281633" cy="266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title"/>
          </p:nvPr>
        </p:nvSpPr>
        <p:spPr>
          <a:xfrm>
            <a:off x="457200" y="274638"/>
            <a:ext cx="8229600" cy="634082"/>
          </a:xfrm>
          <a:prstGeom prst="rect">
            <a:avLst/>
          </a:prstGeom>
        </p:spPr>
        <p:txBody>
          <a:bodyPr/>
          <a:lstStyle>
            <a:lvl1pPr>
              <a:defRPr sz="3959"/>
            </a:lvl1pPr>
          </a:lstStyle>
          <a:p>
            <a:pPr/>
            <a:r>
              <a:t>The Risks of Getting in Wrong</a:t>
            </a:r>
          </a:p>
        </p:txBody>
      </p:sp>
      <p:pic>
        <p:nvPicPr>
          <p:cNvPr id="133" name="image8.gif"/>
          <p:cNvPicPr>
            <a:picLocks noChangeAspect="1"/>
          </p:cNvPicPr>
          <p:nvPr/>
        </p:nvPicPr>
        <p:blipFill>
          <a:blip r:embed="rId2">
            <a:extLst/>
          </a:blip>
          <a:stretch>
            <a:fillRect/>
          </a:stretch>
        </p:blipFill>
        <p:spPr>
          <a:xfrm>
            <a:off x="4680730" y="1143687"/>
            <a:ext cx="3046129" cy="2208443"/>
          </a:xfrm>
          <a:prstGeom prst="rect">
            <a:avLst/>
          </a:prstGeom>
          <a:ln w="12700"/>
        </p:spPr>
      </p:pic>
      <p:pic>
        <p:nvPicPr>
          <p:cNvPr id="134" name="image9.jpg"/>
          <p:cNvPicPr>
            <a:picLocks noChangeAspect="1"/>
          </p:cNvPicPr>
          <p:nvPr/>
        </p:nvPicPr>
        <p:blipFill>
          <a:blip r:embed="rId3">
            <a:extLst/>
          </a:blip>
          <a:stretch>
            <a:fillRect/>
          </a:stretch>
        </p:blipFill>
        <p:spPr>
          <a:xfrm>
            <a:off x="4695773" y="3621297"/>
            <a:ext cx="3044580" cy="2341985"/>
          </a:xfrm>
          <a:prstGeom prst="rect">
            <a:avLst/>
          </a:prstGeom>
          <a:ln w="12700"/>
        </p:spPr>
      </p:pic>
      <p:pic>
        <p:nvPicPr>
          <p:cNvPr id="135" name="image10.jpg"/>
          <p:cNvPicPr>
            <a:picLocks noChangeAspect="1"/>
          </p:cNvPicPr>
          <p:nvPr/>
        </p:nvPicPr>
        <p:blipFill>
          <a:blip r:embed="rId4">
            <a:extLst/>
          </a:blip>
          <a:srcRect l="18196" t="12772" r="24304" b="0"/>
          <a:stretch>
            <a:fillRect/>
          </a:stretch>
        </p:blipFill>
        <p:spPr>
          <a:xfrm>
            <a:off x="1249287" y="1124744"/>
            <a:ext cx="3189516" cy="4838539"/>
          </a:xfrm>
          <a:prstGeom prst="rect">
            <a:avLst/>
          </a:prstGeom>
          <a:ln w="12700"/>
        </p:spPr>
      </p:pic>
      <p:sp>
        <p:nvSpPr>
          <p:cNvPr id="136" name="Shape 136"/>
          <p:cNvSpPr/>
          <p:nvPr/>
        </p:nvSpPr>
        <p:spPr>
          <a:xfrm>
            <a:off x="456219" y="6165303"/>
            <a:ext cx="8089901" cy="635001"/>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defTabSz="457200">
              <a:buClr>
                <a:srgbClr val="000000"/>
              </a:buClr>
              <a:buFont typeface="Calibri"/>
              <a:defRPr sz="1800">
                <a:uFill>
                  <a:solidFill>
                    <a:srgbClr val="000000"/>
                  </a:solidFill>
                </a:uFill>
                <a:latin typeface="+mn-lt"/>
                <a:ea typeface="+mn-ea"/>
                <a:cs typeface="+mn-cs"/>
                <a:sym typeface="Calibri"/>
              </a:defRPr>
            </a:lvl1pPr>
          </a:lstStyle>
          <a:p>
            <a:pPr/>
            <a:r>
              <a:t>Technologies arising from Cognitive Systems research are potentially more controversial than GM.</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nvSpPr>
        <p:spPr>
          <a:xfrm>
            <a:off x="1825889" y="177021"/>
            <a:ext cx="5854701" cy="1752601"/>
          </a:xfrm>
          <a:prstGeom prst="rect">
            <a:avLst/>
          </a:prstGeom>
          <a:ln w="12700"/>
          <a:extLst>
            <a:ext uri="{C572A759-6A51-4108-AA02-DFA0A04FC94B}">
              <ma14:wrappingTextBoxFlag xmlns:ma14="http://schemas.microsoft.com/office/mac/drawingml/2011/main" val="1"/>
            </a:ext>
          </a:extLst>
        </p:spPr>
        <p:txBody>
          <a:bodyPr lIns="38100" tIns="38100" rIns="38100" bIns="38100" anchor="ctr">
            <a:spAutoFit/>
          </a:bodyPr>
          <a:lstStyle/>
          <a:p>
            <a:pPr defTabSz="457200">
              <a:buClr>
                <a:srgbClr val="000000"/>
              </a:buClr>
              <a:buFont typeface="Calibri"/>
              <a:defRPr sz="4400">
                <a:uFill>
                  <a:solidFill>
                    <a:srgbClr val="000000"/>
                  </a:solidFill>
                </a:uFill>
                <a:latin typeface="+mn-lt"/>
                <a:ea typeface="+mn-ea"/>
                <a:cs typeface="+mn-cs"/>
                <a:sym typeface="Calibri"/>
              </a:defRPr>
            </a:pPr>
            <a:r>
              <a:rPr sz="3600"/>
              <a:t>Example domain:</a:t>
            </a:r>
          </a:p>
          <a:p>
            <a:pPr defTabSz="457200">
              <a:buClr>
                <a:srgbClr val="000000"/>
              </a:buClr>
              <a:buFont typeface="Calibri"/>
              <a:defRPr sz="4400">
                <a:uFill>
                  <a:solidFill>
                    <a:srgbClr val="000000"/>
                  </a:solidFill>
                </a:uFill>
                <a:latin typeface="+mn-lt"/>
                <a:ea typeface="+mn-ea"/>
                <a:cs typeface="+mn-cs"/>
                <a:sym typeface="Calibri"/>
              </a:defRPr>
            </a:pPr>
            <a:r>
              <a:rPr sz="3600"/>
              <a:t>The risks and benefits of using robots in care		</a:t>
            </a:r>
          </a:p>
        </p:txBody>
      </p:sp>
      <p:pic>
        <p:nvPicPr>
          <p:cNvPr id="139" name="image22.jpg"/>
          <p:cNvPicPr>
            <a:picLocks noChangeAspect="1"/>
          </p:cNvPicPr>
          <p:nvPr/>
        </p:nvPicPr>
        <p:blipFill>
          <a:blip r:embed="rId2">
            <a:extLst/>
          </a:blip>
          <a:stretch>
            <a:fillRect/>
          </a:stretch>
        </p:blipFill>
        <p:spPr>
          <a:xfrm>
            <a:off x="2733021" y="2032006"/>
            <a:ext cx="3832878" cy="3695701"/>
          </a:xfrm>
          <a:prstGeom prst="rect">
            <a:avLst/>
          </a:prstGeom>
          <a:ln w="12700"/>
        </p:spPr>
      </p:pic>
      <p:sp>
        <p:nvSpPr>
          <p:cNvPr id="140" name="Shape 140"/>
          <p:cNvSpPr/>
          <p:nvPr/>
        </p:nvSpPr>
        <p:spPr>
          <a:xfrm>
            <a:off x="626533" y="5863171"/>
            <a:ext cx="8255001" cy="876301"/>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algn="l" defTabSz="457200">
              <a:buClr>
                <a:srgbClr val="000000"/>
              </a:buClr>
              <a:buFont typeface="Calibri"/>
              <a:defRPr sz="1800">
                <a:uFill>
                  <a:solidFill>
                    <a:srgbClr val="000000"/>
                  </a:solidFill>
                </a:uFill>
                <a:latin typeface="+mn-lt"/>
                <a:ea typeface="+mn-ea"/>
                <a:cs typeface="+mn-cs"/>
                <a:sym typeface="Calibri"/>
              </a:defRPr>
            </a:lvl1pPr>
          </a:lstStyle>
          <a:p>
            <a:pPr/>
            <a:r>
              <a:t>Prescott (2013), Sunny uplands or slippery slopes? The risks and benefits of using robots in care, UKRE Workshop on Robot Ethics, 25th March 2013, Sheffield, UK.</a:t>
            </a:r>
          </a:p>
        </p:txBody>
      </p:sp>
      <p:sp>
        <p:nvSpPr>
          <p:cNvPr id="141" name="Shape 141"/>
          <p:cNvSpPr/>
          <p:nvPr/>
        </p:nvSpPr>
        <p:spPr>
          <a:xfrm>
            <a:off x="3202921" y="6404002"/>
            <a:ext cx="4635501" cy="355601"/>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algn="l" defTabSz="457200">
              <a:buClr>
                <a:srgbClr val="000000"/>
              </a:buClr>
              <a:buFont typeface="Calibri"/>
              <a:defRPr b="1" sz="1800">
                <a:uFill>
                  <a:solidFill>
                    <a:srgbClr val="000000"/>
                  </a:solidFill>
                </a:uFill>
                <a:latin typeface="+mn-lt"/>
                <a:ea typeface="+mn-ea"/>
                <a:cs typeface="+mn-cs"/>
                <a:sym typeface="Calibri"/>
              </a:defRPr>
            </a:lvl1pPr>
          </a:lstStyle>
          <a:p>
            <a:pPr>
              <a:defRPr b="0"/>
            </a:pPr>
            <a:r>
              <a:rPr b="1"/>
              <a:t>http://tinyurl.com/robotisincare</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3" name="image1.png"/>
          <p:cNvPicPr>
            <a:picLocks noChangeAspect="0"/>
          </p:cNvPicPr>
          <p:nvPr/>
        </p:nvPicPr>
        <p:blipFill>
          <a:blip r:embed="rId2">
            <a:extLst/>
          </a:blip>
          <a:srcRect l="0" t="14706" r="0" b="0"/>
          <a:stretch>
            <a:fillRect/>
          </a:stretch>
        </p:blipFill>
        <p:spPr>
          <a:xfrm>
            <a:off x="1543471" y="1148764"/>
            <a:ext cx="6059017" cy="4026443"/>
          </a:xfrm>
          <a:prstGeom prst="rect">
            <a:avLst/>
          </a:prstGeom>
          <a:ln>
            <a:solidFill>
              <a:srgbClr val="000000"/>
            </a:solidFill>
          </a:ln>
        </p:spPr>
      </p:pic>
      <p:sp>
        <p:nvSpPr>
          <p:cNvPr id="144" name="Shape 144"/>
          <p:cNvSpPr/>
          <p:nvPr/>
        </p:nvSpPr>
        <p:spPr>
          <a:xfrm>
            <a:off x="3050187" y="5241435"/>
            <a:ext cx="3029447" cy="355601"/>
          </a:xfrm>
          <a:prstGeom prst="rect">
            <a:avLst/>
          </a:prstGeom>
          <a:ln w="12700"/>
          <a:extLst>
            <a:ext uri="{C572A759-6A51-4108-AA02-DFA0A04FC94B}">
              <ma14:wrappingTextBoxFlag xmlns:ma14="http://schemas.microsoft.com/office/mac/drawingml/2011/main" val="1"/>
            </a:ext>
          </a:extLst>
        </p:spPr>
        <p:txBody>
          <a:bodyPr wrap="none" lIns="38100" tIns="38100" rIns="38100" bIns="38100">
            <a:spAutoFit/>
          </a:bodyPr>
          <a:lstStyle>
            <a:lvl1pPr algn="l" defTabSz="457200">
              <a:buClr>
                <a:srgbClr val="000000"/>
              </a:buClr>
              <a:buFont typeface="Calibri"/>
              <a:defRPr b="1" sz="1800">
                <a:uFill>
                  <a:solidFill>
                    <a:srgbClr val="000000"/>
                  </a:solidFill>
                </a:uFill>
                <a:latin typeface="+mn-lt"/>
                <a:ea typeface="+mn-ea"/>
                <a:cs typeface="+mn-cs"/>
                <a:sym typeface="Calibri"/>
              </a:defRPr>
            </a:lvl1pPr>
          </a:lstStyle>
          <a:p>
            <a:pPr>
              <a:defRPr b="0"/>
            </a:pPr>
            <a:r>
              <a:rPr b="1"/>
              <a:t>http://tinyurl.com/rccels</a:t>
            </a:r>
          </a:p>
        </p:txBody>
      </p:sp>
      <p:sp>
        <p:nvSpPr>
          <p:cNvPr id="145" name="Shape 145"/>
          <p:cNvSpPr/>
          <p:nvPr/>
        </p:nvSpPr>
        <p:spPr>
          <a:xfrm>
            <a:off x="457198" y="5657670"/>
            <a:ext cx="8559801" cy="914401"/>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p>
            <a:pPr algn="l" defTabSz="457200">
              <a:buClr>
                <a:srgbClr val="000000"/>
              </a:buClr>
              <a:buFont typeface="Calibri"/>
              <a:defRPr sz="1800">
                <a:uFill>
                  <a:solidFill>
                    <a:srgbClr val="000000"/>
                  </a:solidFill>
                </a:uFill>
                <a:latin typeface="+mn-lt"/>
                <a:ea typeface="+mn-ea"/>
                <a:cs typeface="+mn-cs"/>
                <a:sym typeface="Calibri"/>
              </a:defRPr>
            </a:pPr>
            <a:r>
              <a:t>Prescott, Evers, Epton, McKee, Hawley, Webb, Benyon,  Conran, Strand, Nourbakhsh, de Cock Buning, Verschure, Dario (2012), </a:t>
            </a:r>
            <a:r>
              <a:rPr i="1"/>
              <a:t>Robot Companions: Ethical, Legal and Social Issues</a:t>
            </a:r>
            <a:r>
              <a:t> (CA-Robocom D2.4).</a:t>
            </a:r>
          </a:p>
        </p:txBody>
      </p:sp>
      <p:sp>
        <p:nvSpPr>
          <p:cNvPr id="146" name="Shape 146"/>
          <p:cNvSpPr/>
          <p:nvPr/>
        </p:nvSpPr>
        <p:spPr>
          <a:xfrm>
            <a:off x="457200" y="342900"/>
            <a:ext cx="7761958" cy="6350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algn="l" defTabSz="457200">
              <a:buClr>
                <a:srgbClr val="000000"/>
              </a:buClr>
              <a:buFont typeface="Calibri"/>
              <a:defRPr sz="3600">
                <a:uFill>
                  <a:solidFill>
                    <a:srgbClr val="000000"/>
                  </a:solidFill>
                </a:uFill>
                <a:latin typeface="+mn-lt"/>
                <a:ea typeface="+mn-ea"/>
                <a:cs typeface="+mn-cs"/>
                <a:sym typeface="Calibri"/>
              </a:defRPr>
            </a:lvl1pPr>
          </a:lstStyle>
          <a:p>
            <a:pPr/>
            <a:r>
              <a:t>EU Research on Social Implications</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8" name="image23.png"/>
          <p:cNvPicPr>
            <a:picLocks noChangeAspect="1"/>
          </p:cNvPicPr>
          <p:nvPr/>
        </p:nvPicPr>
        <p:blipFill>
          <a:blip r:embed="rId2">
            <a:extLst/>
          </a:blip>
          <a:stretch>
            <a:fillRect/>
          </a:stretch>
        </p:blipFill>
        <p:spPr>
          <a:xfrm>
            <a:off x="4077506" y="1425728"/>
            <a:ext cx="5679071" cy="4016904"/>
          </a:xfrm>
          <a:prstGeom prst="rect">
            <a:avLst/>
          </a:prstGeom>
          <a:ln w="12700"/>
        </p:spPr>
      </p:pic>
      <p:sp>
        <p:nvSpPr>
          <p:cNvPr id="149" name="Shape 149"/>
          <p:cNvSpPr/>
          <p:nvPr>
            <p:ph type="title"/>
          </p:nvPr>
        </p:nvSpPr>
        <p:spPr>
          <a:xfrm>
            <a:off x="662880" y="274638"/>
            <a:ext cx="8229601" cy="850106"/>
          </a:xfrm>
          <a:prstGeom prst="rect">
            <a:avLst/>
          </a:prstGeom>
        </p:spPr>
        <p:txBody>
          <a:bodyPr/>
          <a:lstStyle/>
          <a:p>
            <a:pPr/>
            <a:r>
              <a:t>Public Attitudes</a:t>
            </a:r>
          </a:p>
        </p:txBody>
      </p:sp>
      <p:sp>
        <p:nvSpPr>
          <p:cNvPr id="150" name="Shape 150"/>
          <p:cNvSpPr/>
          <p:nvPr/>
        </p:nvSpPr>
        <p:spPr>
          <a:xfrm>
            <a:off x="3995935" y="5949279"/>
            <a:ext cx="5130801" cy="355601"/>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algn="l" defTabSz="457200">
              <a:buClr>
                <a:srgbClr val="000000"/>
              </a:buClr>
              <a:buFont typeface="Calibri"/>
              <a:defRPr b="1" sz="1800">
                <a:uFill>
                  <a:solidFill>
                    <a:srgbClr val="000000"/>
                  </a:solidFill>
                </a:uFill>
                <a:latin typeface="+mn-lt"/>
                <a:ea typeface="+mn-ea"/>
                <a:cs typeface="+mn-cs"/>
                <a:sym typeface="Calibri"/>
              </a:defRPr>
            </a:lvl1pPr>
          </a:lstStyle>
          <a:p>
            <a:pPr>
              <a:defRPr b="0"/>
            </a:pPr>
            <a:r>
              <a:rPr b="1"/>
              <a:t>EU Barometer Survey 382, March 2012</a:t>
            </a:r>
          </a:p>
        </p:txBody>
      </p:sp>
      <p:pic>
        <p:nvPicPr>
          <p:cNvPr id="151" name="image24.png"/>
          <p:cNvPicPr>
            <a:picLocks noChangeAspect="1"/>
          </p:cNvPicPr>
          <p:nvPr/>
        </p:nvPicPr>
        <p:blipFill>
          <a:blip r:embed="rId3">
            <a:extLst/>
          </a:blip>
          <a:srcRect l="11854" t="0" r="12441" b="27557"/>
          <a:stretch>
            <a:fillRect/>
          </a:stretch>
        </p:blipFill>
        <p:spPr>
          <a:xfrm>
            <a:off x="1340345" y="5542024"/>
            <a:ext cx="2079527" cy="1415368"/>
          </a:xfrm>
          <a:prstGeom prst="rect">
            <a:avLst/>
          </a:prstGeom>
          <a:ln w="12700"/>
        </p:spPr>
      </p:pic>
      <p:pic>
        <p:nvPicPr>
          <p:cNvPr id="152" name="image25.png"/>
          <p:cNvPicPr>
            <a:picLocks noChangeAspect="1"/>
          </p:cNvPicPr>
          <p:nvPr/>
        </p:nvPicPr>
        <p:blipFill>
          <a:blip r:embed="rId4">
            <a:extLst/>
          </a:blip>
          <a:stretch>
            <a:fillRect/>
          </a:stretch>
        </p:blipFill>
        <p:spPr>
          <a:xfrm>
            <a:off x="-396552" y="1340766"/>
            <a:ext cx="5231880" cy="4101867"/>
          </a:xfrm>
          <a:prstGeom prst="rect">
            <a:avLst/>
          </a:prstGeom>
          <a:ln w="12700"/>
        </p:spPr>
      </p:pic>
      <p:sp>
        <p:nvSpPr>
          <p:cNvPr id="153" name="Shape 153"/>
          <p:cNvSpPr/>
          <p:nvPr/>
        </p:nvSpPr>
        <p:spPr>
          <a:xfrm>
            <a:off x="4149514" y="6381327"/>
            <a:ext cx="4826001" cy="355601"/>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algn="l" defTabSz="457200">
              <a:buClr>
                <a:srgbClr val="000000"/>
              </a:buClr>
              <a:buFont typeface="Calibri"/>
              <a:defRPr sz="1800">
                <a:uFill>
                  <a:solidFill>
                    <a:srgbClr val="000000"/>
                  </a:solidFill>
                </a:uFill>
                <a:latin typeface="+mn-lt"/>
                <a:ea typeface="+mn-ea"/>
                <a:cs typeface="+mn-cs"/>
                <a:sym typeface="Calibri"/>
              </a:defRPr>
            </a:lvl1pPr>
          </a:lstStyle>
          <a:p>
            <a:pPr/>
            <a:r>
              <a:t>27 EU countries, 26,751 respondents</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p>
            <a:pPr/>
            <a:r>
              <a:t>Overview</a:t>
            </a:r>
          </a:p>
        </p:txBody>
      </p:sp>
      <p:sp>
        <p:nvSpPr>
          <p:cNvPr id="69" name="Shape 69"/>
          <p:cNvSpPr/>
          <p:nvPr>
            <p:ph type="body" idx="1"/>
          </p:nvPr>
        </p:nvSpPr>
        <p:spPr>
          <a:prstGeom prst="rect">
            <a:avLst/>
          </a:prstGeom>
        </p:spPr>
        <p:txBody>
          <a:bodyPr/>
          <a:lstStyle/>
          <a:p>
            <a:pPr/>
            <a:r>
              <a:t>The evolving ethical landscape of European science</a:t>
            </a:r>
          </a:p>
          <a:p>
            <a:pPr/>
            <a:r>
              <a:t>Applying ethics in Cognitive Systems research</a:t>
            </a:r>
          </a:p>
          <a:p>
            <a:pPr/>
            <a:r>
              <a:t>An example domain “Robots in Care”</a:t>
            </a:r>
          </a:p>
          <a:p>
            <a:pPr/>
            <a:r>
              <a:t>Human-robot interaction</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xfrm>
            <a:off x="457200" y="413791"/>
            <a:ext cx="8229600" cy="1143001"/>
          </a:xfrm>
          <a:prstGeom prst="rect">
            <a:avLst/>
          </a:prstGeom>
        </p:spPr>
        <p:txBody>
          <a:bodyPr/>
          <a:lstStyle/>
          <a:p>
            <a:pPr/>
            <a:r>
              <a:t>Robots and social isolation</a:t>
            </a:r>
          </a:p>
        </p:txBody>
      </p:sp>
      <p:sp>
        <p:nvSpPr>
          <p:cNvPr id="156" name="Shape 156"/>
          <p:cNvSpPr/>
          <p:nvPr/>
        </p:nvSpPr>
        <p:spPr>
          <a:xfrm>
            <a:off x="467543" y="1552723"/>
            <a:ext cx="8293101" cy="2209801"/>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p>
            <a:pPr algn="l" defTabSz="457200">
              <a:buClr>
                <a:srgbClr val="000000"/>
              </a:buClr>
              <a:buFont typeface="Calibri"/>
              <a:defRPr sz="1800">
                <a:uFill>
                  <a:solidFill>
                    <a:srgbClr val="000000"/>
                  </a:solidFill>
                </a:uFill>
                <a:latin typeface="+mn-lt"/>
                <a:ea typeface="+mn-ea"/>
                <a:cs typeface="+mn-cs"/>
                <a:sym typeface="Calibri"/>
              </a:defRPr>
            </a:pPr>
            <a:r>
              <a:rPr b="1"/>
              <a:t>“It is likely that success in introducing robots into the aged-care sector will be at the expense of the amount of human engagement available to frail aged persons</a:t>
            </a:r>
            <a:r>
              <a:t>. [...] It is our view that handing over cleaning and other household tasks to Robocare, Rosie, Yumel, Wakamaru, or Mentorbot—or their equivalent—would therefore most likely be detrimental to the well-being of frail older people.”  (Sparrow and Sparrow, “In the hands of machines? The future of aged care”, Minds and Machines 2006)</a:t>
            </a:r>
          </a:p>
        </p:txBody>
      </p:sp>
      <p:pic>
        <p:nvPicPr>
          <p:cNvPr id="157" name="image26.jpg"/>
          <p:cNvPicPr>
            <a:picLocks noChangeAspect="1"/>
          </p:cNvPicPr>
          <p:nvPr/>
        </p:nvPicPr>
        <p:blipFill>
          <a:blip r:embed="rId2">
            <a:extLst/>
          </a:blip>
          <a:srcRect l="2494" t="0" r="3787" b="4348"/>
          <a:stretch>
            <a:fillRect/>
          </a:stretch>
        </p:blipFill>
        <p:spPr>
          <a:xfrm>
            <a:off x="4644008" y="3883271"/>
            <a:ext cx="4499992" cy="3002114"/>
          </a:xfrm>
          <a:prstGeom prst="rect">
            <a:avLst/>
          </a:prstGeom>
          <a:ln w="12700"/>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71" name="Group 171"/>
          <p:cNvGrpSpPr/>
          <p:nvPr/>
        </p:nvGrpSpPr>
        <p:grpSpPr>
          <a:xfrm>
            <a:off x="899591" y="980728"/>
            <a:ext cx="7501534" cy="4953001"/>
            <a:chOff x="0" y="0"/>
            <a:chExt cx="7501532" cy="4953000"/>
          </a:xfrm>
        </p:grpSpPr>
        <p:grpSp>
          <p:nvGrpSpPr>
            <p:cNvPr id="161" name="Group 161"/>
            <p:cNvGrpSpPr/>
            <p:nvPr/>
          </p:nvGrpSpPr>
          <p:grpSpPr>
            <a:xfrm>
              <a:off x="1008111" y="1411406"/>
              <a:ext cx="2286001" cy="2362202"/>
              <a:chOff x="0" y="0"/>
              <a:chExt cx="2286000" cy="2362200"/>
            </a:xfrm>
          </p:grpSpPr>
          <p:sp>
            <p:nvSpPr>
              <p:cNvPr id="159" name="Shape 159"/>
              <p:cNvSpPr/>
              <p:nvPr/>
            </p:nvSpPr>
            <p:spPr>
              <a:xfrm>
                <a:off x="0" y="0"/>
                <a:ext cx="2286000" cy="2362201"/>
              </a:xfrm>
              <a:prstGeom prst="ellipse">
                <a:avLst/>
              </a:prstGeom>
              <a:noFill/>
              <a:ln w="9525" cap="flat">
                <a:solidFill>
                  <a:srgbClr val="FF2600"/>
                </a:solidFill>
                <a:prstDash val="solid"/>
                <a:round/>
              </a:ln>
              <a:effectLst>
                <a:outerShdw sx="100000" sy="100000" kx="0" ky="0" algn="b" rotWithShape="0" blurRad="38100" dist="20000" dir="5400000">
                  <a:srgbClr val="000000">
                    <a:alpha val="38000"/>
                  </a:srgbClr>
                </a:outerShdw>
              </a:effectLst>
            </p:spPr>
            <p:txBody>
              <a:bodyPr wrap="square" lIns="38100" tIns="38100" rIns="38100" bIns="38100" numCol="1" anchor="t">
                <a:noAutofit/>
              </a:bodyPr>
              <a:lstStyle/>
              <a:p>
                <a:pPr defTabSz="584200">
                  <a:buClr>
                    <a:srgbClr val="000000"/>
                  </a:buClr>
                  <a:buFont typeface="Calibri"/>
                  <a:defRPr sz="4000">
                    <a:solidFill>
                      <a:srgbClr val="FFFFFF"/>
                    </a:solidFill>
                    <a:effectLst>
                      <a:outerShdw sx="100000" sy="100000" kx="0" ky="0" algn="b" rotWithShape="0" blurRad="38100" dist="12700" dir="5400000">
                        <a:srgbClr val="000000">
                          <a:alpha val="50000"/>
                        </a:srgbClr>
                      </a:outerShdw>
                    </a:effectLst>
                    <a:latin typeface="+mn-lt"/>
                    <a:ea typeface="+mn-ea"/>
                    <a:cs typeface="+mn-cs"/>
                    <a:sym typeface="Calibri"/>
                  </a:defRPr>
                </a:pPr>
              </a:p>
            </p:txBody>
          </p:sp>
          <p:sp>
            <p:nvSpPr>
              <p:cNvPr id="160" name="Shape 160"/>
              <p:cNvSpPr/>
              <p:nvPr/>
            </p:nvSpPr>
            <p:spPr>
              <a:xfrm>
                <a:off x="336550" y="1003300"/>
                <a:ext cx="1612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buClr>
                    <a:srgbClr val="000000"/>
                  </a:buClr>
                  <a:buFont typeface="Calibri"/>
                  <a:defRPr sz="1800">
                    <a:uFill>
                      <a:solidFill>
                        <a:srgbClr val="000000"/>
                      </a:solidFill>
                    </a:uFill>
                    <a:latin typeface="+mn-lt"/>
                    <a:ea typeface="+mn-ea"/>
                    <a:cs typeface="+mn-cs"/>
                    <a:sym typeface="Calibri"/>
                  </a:defRPr>
                </a:lvl1pPr>
              </a:lstStyle>
              <a:p>
                <a:pPr/>
                <a:r>
                  <a:t>Harmful</a:t>
                </a:r>
              </a:p>
            </p:txBody>
          </p:sp>
        </p:grpSp>
        <p:grpSp>
          <p:nvGrpSpPr>
            <p:cNvPr id="164" name="Group 164"/>
            <p:cNvGrpSpPr/>
            <p:nvPr/>
          </p:nvGrpSpPr>
          <p:grpSpPr>
            <a:xfrm>
              <a:off x="4410743" y="1432599"/>
              <a:ext cx="2286001" cy="2362202"/>
              <a:chOff x="0" y="0"/>
              <a:chExt cx="2286000" cy="2362200"/>
            </a:xfrm>
          </p:grpSpPr>
          <p:sp>
            <p:nvSpPr>
              <p:cNvPr id="162" name="Shape 162"/>
              <p:cNvSpPr/>
              <p:nvPr/>
            </p:nvSpPr>
            <p:spPr>
              <a:xfrm>
                <a:off x="0" y="0"/>
                <a:ext cx="2286000" cy="2362201"/>
              </a:xfrm>
              <a:prstGeom prst="ellipse">
                <a:avLst/>
              </a:prstGeom>
              <a:noFill/>
              <a:ln w="9525" cap="flat">
                <a:solidFill>
                  <a:srgbClr val="008F00"/>
                </a:solidFill>
                <a:prstDash val="solid"/>
                <a:round/>
              </a:ln>
              <a:effectLst>
                <a:outerShdw sx="100000" sy="100000" kx="0" ky="0" algn="b" rotWithShape="0" blurRad="38100" dist="20000" dir="5400000">
                  <a:srgbClr val="000000">
                    <a:alpha val="38000"/>
                  </a:srgbClr>
                </a:outerShdw>
              </a:effectLst>
            </p:spPr>
            <p:txBody>
              <a:bodyPr wrap="square" lIns="38100" tIns="38100" rIns="38100" bIns="38100" numCol="1" anchor="t">
                <a:noAutofit/>
              </a:bodyPr>
              <a:lstStyle/>
              <a:p>
                <a:pPr defTabSz="584200">
                  <a:buClr>
                    <a:srgbClr val="000000"/>
                  </a:buClr>
                  <a:buFont typeface="Calibri"/>
                  <a:defRPr sz="4000">
                    <a:solidFill>
                      <a:srgbClr val="FFFFFF"/>
                    </a:solidFill>
                    <a:effectLst>
                      <a:outerShdw sx="100000" sy="100000" kx="0" ky="0" algn="b" rotWithShape="0" blurRad="38100" dist="12700" dir="5400000">
                        <a:srgbClr val="000000">
                          <a:alpha val="50000"/>
                        </a:srgbClr>
                      </a:outerShdw>
                    </a:effectLst>
                    <a:latin typeface="+mn-lt"/>
                    <a:ea typeface="+mn-ea"/>
                    <a:cs typeface="+mn-cs"/>
                    <a:sym typeface="Calibri"/>
                  </a:defRPr>
                </a:pPr>
              </a:p>
            </p:txBody>
          </p:sp>
          <p:sp>
            <p:nvSpPr>
              <p:cNvPr id="163" name="Shape 163"/>
              <p:cNvSpPr/>
              <p:nvPr/>
            </p:nvSpPr>
            <p:spPr>
              <a:xfrm>
                <a:off x="336550" y="1003300"/>
                <a:ext cx="1612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buClr>
                    <a:srgbClr val="000000"/>
                  </a:buClr>
                  <a:buFont typeface="Calibri"/>
                  <a:defRPr sz="1800">
                    <a:uFill>
                      <a:solidFill>
                        <a:srgbClr val="000000"/>
                      </a:solidFill>
                    </a:uFill>
                    <a:latin typeface="+mn-lt"/>
                    <a:ea typeface="+mn-ea"/>
                    <a:cs typeface="+mn-cs"/>
                    <a:sym typeface="Calibri"/>
                  </a:defRPr>
                </a:lvl1pPr>
              </a:lstStyle>
              <a:p>
                <a:pPr/>
                <a:r>
                  <a:t>Beneficial</a:t>
                </a:r>
              </a:p>
            </p:txBody>
          </p:sp>
        </p:grpSp>
        <p:sp>
          <p:nvSpPr>
            <p:cNvPr id="165" name="Shape 165"/>
            <p:cNvSpPr/>
            <p:nvPr/>
          </p:nvSpPr>
          <p:spPr>
            <a:xfrm>
              <a:off x="2758008" y="1423115"/>
              <a:ext cx="2286001" cy="2362201"/>
            </a:xfrm>
            <a:prstGeom prst="ellipse">
              <a:avLst/>
            </a:prstGeom>
            <a:noFill/>
            <a:ln w="9525" cap="flat">
              <a:solidFill>
                <a:srgbClr val="0433FF"/>
              </a:solidFill>
              <a:prstDash val="solid"/>
              <a:roun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166" name="Shape 166"/>
            <p:cNvSpPr/>
            <p:nvPr/>
          </p:nvSpPr>
          <p:spPr>
            <a:xfrm>
              <a:off x="0" y="0"/>
              <a:ext cx="7501533" cy="4953000"/>
            </a:xfrm>
            <a:prstGeom prst="rect">
              <a:avLst/>
            </a:prstGeom>
            <a:noFill/>
            <a:ln w="9525"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38100" tIns="38100" rIns="38100" bIns="38100" numCol="1" anchor="ctr">
              <a:noAutofit/>
            </a:bodyPr>
            <a:lstStyle/>
            <a:p>
              <a:pPr defTabSz="584200">
                <a:buClr>
                  <a:srgbClr val="FFFFFF"/>
                </a:buClr>
                <a:buFont typeface="Calibri"/>
                <a:defRPr sz="4000">
                  <a:solidFill>
                    <a:srgbClr val="FFFFFF"/>
                  </a:solidFill>
                  <a:effectLst>
                    <a:outerShdw sx="100000" sy="100000" kx="0" ky="0" algn="b" rotWithShape="0" blurRad="38100" dist="12700" dir="5400000">
                      <a:srgbClr val="000000">
                        <a:alpha val="50000"/>
                      </a:srgbClr>
                    </a:outerShdw>
                  </a:effectLst>
                  <a:uFill>
                    <a:solidFill>
                      <a:srgbClr val="FFFFFF"/>
                    </a:solidFill>
                  </a:uFill>
                  <a:latin typeface="+mn-lt"/>
                  <a:ea typeface="+mn-ea"/>
                  <a:cs typeface="+mn-cs"/>
                  <a:sym typeface="Calibri"/>
                </a:defRPr>
              </a:pPr>
            </a:p>
          </p:txBody>
        </p:sp>
        <p:sp>
          <p:nvSpPr>
            <p:cNvPr id="167" name="Shape 167"/>
            <p:cNvSpPr/>
            <p:nvPr/>
          </p:nvSpPr>
          <p:spPr>
            <a:xfrm>
              <a:off x="300558" y="1862915"/>
              <a:ext cx="1384301" cy="355601"/>
            </a:xfrm>
            <a:prstGeom prst="rect">
              <a:avLst/>
            </a:prstGeom>
            <a:solidFill>
              <a:srgbClr val="FFFFFF"/>
            </a:solid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lgn="l" defTabSz="457200">
                <a:buClr>
                  <a:srgbClr val="000000"/>
                </a:buClr>
                <a:buFont typeface="Calibri"/>
                <a:defRPr sz="1800">
                  <a:uFill>
                    <a:solidFill>
                      <a:srgbClr val="000000"/>
                    </a:solidFill>
                  </a:uFill>
                  <a:latin typeface="+mn-lt"/>
                  <a:ea typeface="+mn-ea"/>
                  <a:cs typeface="+mn-cs"/>
                  <a:sym typeface="Calibri"/>
                </a:defRPr>
              </a:lvl1pPr>
            </a:lstStyle>
            <a:p>
              <a:pPr/>
              <a:r>
                <a:t>Dystopian</a:t>
              </a:r>
            </a:p>
          </p:txBody>
        </p:sp>
        <p:sp>
          <p:nvSpPr>
            <p:cNvPr id="168" name="Shape 168"/>
            <p:cNvSpPr/>
            <p:nvPr/>
          </p:nvSpPr>
          <p:spPr>
            <a:xfrm>
              <a:off x="6264696" y="1984865"/>
              <a:ext cx="1168401" cy="355601"/>
            </a:xfrm>
            <a:prstGeom prst="rect">
              <a:avLst/>
            </a:prstGeom>
            <a:solidFill>
              <a:srgbClr val="FFFFFF"/>
            </a:solid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lgn="l" defTabSz="457200">
                <a:buClr>
                  <a:srgbClr val="000000"/>
                </a:buClr>
                <a:buFont typeface="Calibri"/>
                <a:defRPr sz="1800">
                  <a:uFill>
                    <a:solidFill>
                      <a:srgbClr val="000000"/>
                    </a:solidFill>
                  </a:uFill>
                  <a:latin typeface="+mn-lt"/>
                  <a:ea typeface="+mn-ea"/>
                  <a:cs typeface="+mn-cs"/>
                  <a:sym typeface="Calibri"/>
                </a:defRPr>
              </a:lvl1pPr>
            </a:lstStyle>
            <a:p>
              <a:pPr/>
              <a:r>
                <a:t>Utopian</a:t>
              </a:r>
            </a:p>
          </p:txBody>
        </p:sp>
        <p:sp>
          <p:nvSpPr>
            <p:cNvPr id="169" name="Shape 169"/>
            <p:cNvSpPr/>
            <p:nvPr/>
          </p:nvSpPr>
          <p:spPr>
            <a:xfrm>
              <a:off x="227062" y="152399"/>
              <a:ext cx="1574801" cy="635001"/>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lgn="l" defTabSz="457200">
                <a:buClr>
                  <a:srgbClr val="000000"/>
                </a:buClr>
                <a:buFont typeface="Calibri"/>
                <a:defRPr i="1" sz="1800">
                  <a:uFill>
                    <a:solidFill>
                      <a:srgbClr val="000000"/>
                    </a:solidFill>
                  </a:uFill>
                  <a:latin typeface="+mn-lt"/>
                  <a:ea typeface="+mn-ea"/>
                  <a:cs typeface="+mn-cs"/>
                  <a:sym typeface="Calibri"/>
                </a:defRPr>
              </a:lvl1pPr>
            </a:lstStyle>
            <a:p>
              <a:pPr>
                <a:defRPr i="0"/>
              </a:pPr>
              <a:r>
                <a:rPr i="1"/>
                <a:t>Imagineable Outcomes</a:t>
              </a:r>
            </a:p>
          </p:txBody>
        </p:sp>
        <p:sp>
          <p:nvSpPr>
            <p:cNvPr id="170" name="Shape 170"/>
            <p:cNvSpPr/>
            <p:nvPr/>
          </p:nvSpPr>
          <p:spPr>
            <a:xfrm>
              <a:off x="3494242" y="2366897"/>
              <a:ext cx="624683" cy="355601"/>
            </a:xfrm>
            <a:prstGeom prst="rect">
              <a:avLst/>
            </a:prstGeom>
            <a:noFill/>
            <a:ln w="12700" cap="flat">
              <a:noFill/>
              <a:round/>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lgn="l" defTabSz="457200">
                <a:buClr>
                  <a:srgbClr val="000000"/>
                </a:buClr>
                <a:buFont typeface="Calibri"/>
                <a:defRPr b="1" sz="1800">
                  <a:uFill>
                    <a:solidFill>
                      <a:srgbClr val="000000"/>
                    </a:solidFill>
                  </a:uFill>
                  <a:latin typeface="+mn-lt"/>
                  <a:ea typeface="+mn-ea"/>
                  <a:cs typeface="+mn-cs"/>
                  <a:sym typeface="Calibri"/>
                </a:defRPr>
              </a:lvl1pPr>
            </a:lstStyle>
            <a:p>
              <a:pPr>
                <a:defRPr b="0"/>
              </a:pPr>
              <a:r>
                <a:rPr b="1"/>
                <a:t>Likely</a:t>
              </a:r>
            </a:p>
          </p:txBody>
        </p:sp>
      </p:grpSp>
      <p:sp>
        <p:nvSpPr>
          <p:cNvPr id="172" name="Shape 172"/>
          <p:cNvSpPr/>
          <p:nvPr>
            <p:ph type="title"/>
          </p:nvPr>
        </p:nvSpPr>
        <p:spPr>
          <a:xfrm>
            <a:off x="609600" y="1"/>
            <a:ext cx="7994848" cy="836713"/>
          </a:xfrm>
          <a:prstGeom prst="rect">
            <a:avLst/>
          </a:prstGeom>
        </p:spPr>
        <p:txBody>
          <a:bodyPr>
            <a:normAutofit fontScale="100000" lnSpcReduction="0"/>
          </a:bodyPr>
          <a:lstStyle>
            <a:lvl1pPr>
              <a:defRPr sz="3959"/>
            </a:lvl1pPr>
          </a:lstStyle>
          <a:p>
            <a:pPr/>
            <a:r>
              <a:t>Dystopias, utopias &amp; plausible futures</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88" name="Group 188"/>
          <p:cNvGrpSpPr/>
          <p:nvPr/>
        </p:nvGrpSpPr>
        <p:grpSpPr>
          <a:xfrm>
            <a:off x="899591" y="980728"/>
            <a:ext cx="7501534" cy="4953001"/>
            <a:chOff x="0" y="0"/>
            <a:chExt cx="7501532" cy="4953000"/>
          </a:xfrm>
        </p:grpSpPr>
        <p:grpSp>
          <p:nvGrpSpPr>
            <p:cNvPr id="178" name="Group 178"/>
            <p:cNvGrpSpPr/>
            <p:nvPr/>
          </p:nvGrpSpPr>
          <p:grpSpPr>
            <a:xfrm>
              <a:off x="1008111" y="1411406"/>
              <a:ext cx="2286001" cy="2362202"/>
              <a:chOff x="0" y="0"/>
              <a:chExt cx="2286000" cy="2362200"/>
            </a:xfrm>
          </p:grpSpPr>
          <p:sp>
            <p:nvSpPr>
              <p:cNvPr id="176" name="Shape 176"/>
              <p:cNvSpPr/>
              <p:nvPr/>
            </p:nvSpPr>
            <p:spPr>
              <a:xfrm>
                <a:off x="0" y="0"/>
                <a:ext cx="2286000" cy="2362201"/>
              </a:xfrm>
              <a:prstGeom prst="ellipse">
                <a:avLst/>
              </a:prstGeom>
              <a:noFill/>
              <a:ln w="9525" cap="flat">
                <a:solidFill>
                  <a:srgbClr val="FF2600"/>
                </a:solidFill>
                <a:prstDash val="solid"/>
                <a:round/>
              </a:ln>
              <a:effectLst>
                <a:outerShdw sx="100000" sy="100000" kx="0" ky="0" algn="b" rotWithShape="0" blurRad="38100" dist="20000" dir="5400000">
                  <a:srgbClr val="000000">
                    <a:alpha val="38000"/>
                  </a:srgbClr>
                </a:outerShdw>
              </a:effectLst>
            </p:spPr>
            <p:txBody>
              <a:bodyPr wrap="square" lIns="38100" tIns="38100" rIns="38100" bIns="38100" numCol="1" anchor="t">
                <a:noAutofit/>
              </a:bodyPr>
              <a:lstStyle/>
              <a:p>
                <a:pPr defTabSz="584200">
                  <a:buClr>
                    <a:srgbClr val="000000"/>
                  </a:buClr>
                  <a:buFont typeface="Calibri"/>
                  <a:defRPr sz="4000">
                    <a:solidFill>
                      <a:srgbClr val="FFFFFF"/>
                    </a:solidFill>
                    <a:effectLst>
                      <a:outerShdw sx="100000" sy="100000" kx="0" ky="0" algn="b" rotWithShape="0" blurRad="38100" dist="12700" dir="5400000">
                        <a:srgbClr val="000000">
                          <a:alpha val="50000"/>
                        </a:srgbClr>
                      </a:outerShdw>
                    </a:effectLst>
                    <a:latin typeface="+mn-lt"/>
                    <a:ea typeface="+mn-ea"/>
                    <a:cs typeface="+mn-cs"/>
                    <a:sym typeface="Calibri"/>
                  </a:defRPr>
                </a:pPr>
              </a:p>
            </p:txBody>
          </p:sp>
          <p:sp>
            <p:nvSpPr>
              <p:cNvPr id="177" name="Shape 177"/>
              <p:cNvSpPr/>
              <p:nvPr/>
            </p:nvSpPr>
            <p:spPr>
              <a:xfrm>
                <a:off x="336550" y="1003300"/>
                <a:ext cx="1612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buClr>
                    <a:srgbClr val="000000"/>
                  </a:buClr>
                  <a:buFont typeface="Calibri"/>
                  <a:defRPr sz="1800">
                    <a:uFill>
                      <a:solidFill>
                        <a:srgbClr val="000000"/>
                      </a:solidFill>
                    </a:uFill>
                    <a:latin typeface="+mn-lt"/>
                    <a:ea typeface="+mn-ea"/>
                    <a:cs typeface="+mn-cs"/>
                    <a:sym typeface="Calibri"/>
                  </a:defRPr>
                </a:lvl1pPr>
              </a:lstStyle>
              <a:p>
                <a:pPr/>
                <a:r>
                  <a:t>Harmful</a:t>
                </a:r>
              </a:p>
            </p:txBody>
          </p:sp>
        </p:grpSp>
        <p:grpSp>
          <p:nvGrpSpPr>
            <p:cNvPr id="181" name="Group 181"/>
            <p:cNvGrpSpPr/>
            <p:nvPr/>
          </p:nvGrpSpPr>
          <p:grpSpPr>
            <a:xfrm>
              <a:off x="4410743" y="1432599"/>
              <a:ext cx="2286001" cy="2362202"/>
              <a:chOff x="0" y="0"/>
              <a:chExt cx="2286000" cy="2362200"/>
            </a:xfrm>
          </p:grpSpPr>
          <p:sp>
            <p:nvSpPr>
              <p:cNvPr id="179" name="Shape 179"/>
              <p:cNvSpPr/>
              <p:nvPr/>
            </p:nvSpPr>
            <p:spPr>
              <a:xfrm>
                <a:off x="0" y="0"/>
                <a:ext cx="2286000" cy="2362201"/>
              </a:xfrm>
              <a:prstGeom prst="ellipse">
                <a:avLst/>
              </a:prstGeom>
              <a:noFill/>
              <a:ln w="9525" cap="flat">
                <a:solidFill>
                  <a:srgbClr val="008F00"/>
                </a:solidFill>
                <a:prstDash val="solid"/>
                <a:round/>
              </a:ln>
              <a:effectLst>
                <a:outerShdw sx="100000" sy="100000" kx="0" ky="0" algn="b" rotWithShape="0" blurRad="38100" dist="20000" dir="5400000">
                  <a:srgbClr val="000000">
                    <a:alpha val="38000"/>
                  </a:srgbClr>
                </a:outerShdw>
              </a:effectLst>
            </p:spPr>
            <p:txBody>
              <a:bodyPr wrap="square" lIns="38100" tIns="38100" rIns="38100" bIns="38100" numCol="1" anchor="t">
                <a:noAutofit/>
              </a:bodyPr>
              <a:lstStyle/>
              <a:p>
                <a:pPr defTabSz="584200">
                  <a:buClr>
                    <a:srgbClr val="000000"/>
                  </a:buClr>
                  <a:buFont typeface="Calibri"/>
                  <a:defRPr sz="4000">
                    <a:solidFill>
                      <a:srgbClr val="FFFFFF"/>
                    </a:solidFill>
                    <a:effectLst>
                      <a:outerShdw sx="100000" sy="100000" kx="0" ky="0" algn="b" rotWithShape="0" blurRad="38100" dist="12700" dir="5400000">
                        <a:srgbClr val="000000">
                          <a:alpha val="50000"/>
                        </a:srgbClr>
                      </a:outerShdw>
                    </a:effectLst>
                    <a:latin typeface="+mn-lt"/>
                    <a:ea typeface="+mn-ea"/>
                    <a:cs typeface="+mn-cs"/>
                    <a:sym typeface="Calibri"/>
                  </a:defRPr>
                </a:pPr>
              </a:p>
            </p:txBody>
          </p:sp>
          <p:sp>
            <p:nvSpPr>
              <p:cNvPr id="180" name="Shape 180"/>
              <p:cNvSpPr/>
              <p:nvPr/>
            </p:nvSpPr>
            <p:spPr>
              <a:xfrm>
                <a:off x="336550" y="1003300"/>
                <a:ext cx="1612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buClr>
                    <a:srgbClr val="000000"/>
                  </a:buClr>
                  <a:buFont typeface="Calibri"/>
                  <a:defRPr sz="1800">
                    <a:uFill>
                      <a:solidFill>
                        <a:srgbClr val="000000"/>
                      </a:solidFill>
                    </a:uFill>
                    <a:latin typeface="+mn-lt"/>
                    <a:ea typeface="+mn-ea"/>
                    <a:cs typeface="+mn-cs"/>
                    <a:sym typeface="Calibri"/>
                  </a:defRPr>
                </a:lvl1pPr>
              </a:lstStyle>
              <a:p>
                <a:pPr/>
                <a:r>
                  <a:t>Beneficial</a:t>
                </a:r>
              </a:p>
            </p:txBody>
          </p:sp>
        </p:grpSp>
        <p:sp>
          <p:nvSpPr>
            <p:cNvPr id="182" name="Shape 182"/>
            <p:cNvSpPr/>
            <p:nvPr/>
          </p:nvSpPr>
          <p:spPr>
            <a:xfrm>
              <a:off x="2758008" y="1423115"/>
              <a:ext cx="2286001" cy="2362201"/>
            </a:xfrm>
            <a:prstGeom prst="ellipse">
              <a:avLst/>
            </a:prstGeom>
            <a:noFill/>
            <a:ln w="9525" cap="flat">
              <a:solidFill>
                <a:srgbClr val="4180FF"/>
              </a:solidFill>
              <a:prstDash val="solid"/>
              <a:roun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183" name="Shape 183"/>
            <p:cNvSpPr/>
            <p:nvPr/>
          </p:nvSpPr>
          <p:spPr>
            <a:xfrm>
              <a:off x="0" y="0"/>
              <a:ext cx="7501533" cy="4953000"/>
            </a:xfrm>
            <a:prstGeom prst="rect">
              <a:avLst/>
            </a:prstGeom>
            <a:noFill/>
            <a:ln w="9525"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38100" tIns="38100" rIns="38100" bIns="38100" numCol="1" anchor="ctr">
              <a:noAutofit/>
            </a:bodyPr>
            <a:lstStyle/>
            <a:p>
              <a:pPr defTabSz="584200">
                <a:buClr>
                  <a:srgbClr val="FFFFFF"/>
                </a:buClr>
                <a:buFont typeface="Calibri"/>
                <a:defRPr sz="4000">
                  <a:solidFill>
                    <a:srgbClr val="FFFFFF"/>
                  </a:solidFill>
                  <a:effectLst>
                    <a:outerShdw sx="100000" sy="100000" kx="0" ky="0" algn="b" rotWithShape="0" blurRad="38100" dist="12700" dir="5400000">
                      <a:srgbClr val="000000">
                        <a:alpha val="50000"/>
                      </a:srgbClr>
                    </a:outerShdw>
                  </a:effectLst>
                  <a:uFill>
                    <a:solidFill>
                      <a:srgbClr val="FFFFFF"/>
                    </a:solidFill>
                  </a:uFill>
                  <a:latin typeface="+mn-lt"/>
                  <a:ea typeface="+mn-ea"/>
                  <a:cs typeface="+mn-cs"/>
                  <a:sym typeface="Calibri"/>
                </a:defRPr>
              </a:pPr>
            </a:p>
          </p:txBody>
        </p:sp>
        <p:sp>
          <p:nvSpPr>
            <p:cNvPr id="184" name="Shape 184"/>
            <p:cNvSpPr/>
            <p:nvPr/>
          </p:nvSpPr>
          <p:spPr>
            <a:xfrm>
              <a:off x="300558" y="1862915"/>
              <a:ext cx="1384301" cy="355601"/>
            </a:xfrm>
            <a:prstGeom prst="rect">
              <a:avLst/>
            </a:prstGeom>
            <a:solidFill>
              <a:srgbClr val="FFFFFF"/>
            </a:solid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lgn="l" defTabSz="457200">
                <a:buClr>
                  <a:srgbClr val="000000"/>
                </a:buClr>
                <a:buFont typeface="Calibri"/>
                <a:defRPr sz="1800">
                  <a:uFill>
                    <a:solidFill>
                      <a:srgbClr val="000000"/>
                    </a:solidFill>
                  </a:uFill>
                  <a:latin typeface="+mn-lt"/>
                  <a:ea typeface="+mn-ea"/>
                  <a:cs typeface="+mn-cs"/>
                  <a:sym typeface="Calibri"/>
                </a:defRPr>
              </a:lvl1pPr>
            </a:lstStyle>
            <a:p>
              <a:pPr/>
              <a:r>
                <a:t>Dystopian</a:t>
              </a:r>
            </a:p>
          </p:txBody>
        </p:sp>
        <p:sp>
          <p:nvSpPr>
            <p:cNvPr id="185" name="Shape 185"/>
            <p:cNvSpPr/>
            <p:nvPr/>
          </p:nvSpPr>
          <p:spPr>
            <a:xfrm>
              <a:off x="6264696" y="1984865"/>
              <a:ext cx="1168401" cy="355601"/>
            </a:xfrm>
            <a:prstGeom prst="rect">
              <a:avLst/>
            </a:prstGeom>
            <a:solidFill>
              <a:srgbClr val="FFFFFF"/>
            </a:solid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lgn="l" defTabSz="457200">
                <a:buClr>
                  <a:srgbClr val="000000"/>
                </a:buClr>
                <a:buFont typeface="Calibri"/>
                <a:defRPr sz="1800">
                  <a:uFill>
                    <a:solidFill>
                      <a:srgbClr val="000000"/>
                    </a:solidFill>
                  </a:uFill>
                  <a:latin typeface="+mn-lt"/>
                  <a:ea typeface="+mn-ea"/>
                  <a:cs typeface="+mn-cs"/>
                  <a:sym typeface="Calibri"/>
                </a:defRPr>
              </a:lvl1pPr>
            </a:lstStyle>
            <a:p>
              <a:pPr/>
              <a:r>
                <a:t>Utopian</a:t>
              </a:r>
            </a:p>
          </p:txBody>
        </p:sp>
        <p:sp>
          <p:nvSpPr>
            <p:cNvPr id="186" name="Shape 186"/>
            <p:cNvSpPr/>
            <p:nvPr/>
          </p:nvSpPr>
          <p:spPr>
            <a:xfrm flipH="1">
              <a:off x="2952327" y="2354197"/>
              <a:ext cx="1784463" cy="526123"/>
            </a:xfrm>
            <a:prstGeom prst="line">
              <a:avLst/>
            </a:prstGeom>
            <a:noFill/>
            <a:ln w="762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187" name="Shape 187"/>
            <p:cNvSpPr/>
            <p:nvPr/>
          </p:nvSpPr>
          <p:spPr>
            <a:xfrm>
              <a:off x="3294112" y="1864572"/>
              <a:ext cx="1371601" cy="685801"/>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p>
              <a:pPr algn="l" defTabSz="457200">
                <a:buClr>
                  <a:srgbClr val="000000"/>
                </a:buClr>
                <a:buFont typeface="Calibri"/>
                <a:defRPr sz="1800">
                  <a:uFill>
                    <a:solidFill>
                      <a:srgbClr val="000000"/>
                    </a:solidFill>
                  </a:uFill>
                  <a:latin typeface="+mn-lt"/>
                  <a:ea typeface="+mn-ea"/>
                  <a:cs typeface="+mn-cs"/>
                  <a:sym typeface="Calibri"/>
                </a:defRPr>
              </a:pPr>
              <a:r>
                <a:rPr i="1" sz="2000"/>
                <a:t>A slippery</a:t>
              </a:r>
            </a:p>
            <a:p>
              <a:pPr algn="l" defTabSz="457200">
                <a:buClr>
                  <a:srgbClr val="000000"/>
                </a:buClr>
                <a:buFont typeface="Calibri"/>
                <a:defRPr sz="1800">
                  <a:uFill>
                    <a:solidFill>
                      <a:srgbClr val="000000"/>
                    </a:solidFill>
                  </a:uFill>
                  <a:latin typeface="+mn-lt"/>
                  <a:ea typeface="+mn-ea"/>
                  <a:cs typeface="+mn-cs"/>
                  <a:sym typeface="Calibri"/>
                </a:defRPr>
              </a:pPr>
              <a:r>
                <a:rPr i="1" sz="2000"/>
                <a:t>slope</a:t>
              </a:r>
            </a:p>
          </p:txBody>
        </p:sp>
      </p:grpSp>
      <p:sp>
        <p:nvSpPr>
          <p:cNvPr id="189" name="Shape 189"/>
          <p:cNvSpPr/>
          <p:nvPr>
            <p:ph type="title"/>
          </p:nvPr>
        </p:nvSpPr>
        <p:spPr>
          <a:xfrm>
            <a:off x="609600" y="1"/>
            <a:ext cx="7994848" cy="836713"/>
          </a:xfrm>
          <a:prstGeom prst="rect">
            <a:avLst/>
          </a:prstGeom>
        </p:spPr>
        <p:txBody>
          <a:bodyPr/>
          <a:lstStyle/>
          <a:p>
            <a:pPr/>
            <a:r>
              <a:t>Slippery slopes</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title"/>
          </p:nvPr>
        </p:nvSpPr>
        <p:spPr>
          <a:xfrm>
            <a:off x="395535" y="269775"/>
            <a:ext cx="8229601" cy="1143001"/>
          </a:xfrm>
          <a:prstGeom prst="rect">
            <a:avLst/>
          </a:prstGeom>
        </p:spPr>
        <p:txBody>
          <a:bodyPr/>
          <a:lstStyle/>
          <a:p>
            <a:pPr/>
            <a:r>
              <a:t>Slippery slope logic</a:t>
            </a:r>
          </a:p>
        </p:txBody>
      </p:sp>
      <p:sp>
        <p:nvSpPr>
          <p:cNvPr id="194" name="Shape 194"/>
          <p:cNvSpPr/>
          <p:nvPr>
            <p:ph type="body" sz="half" idx="1"/>
          </p:nvPr>
        </p:nvSpPr>
        <p:spPr>
          <a:xfrm>
            <a:off x="454199" y="1484783"/>
            <a:ext cx="8366274" cy="2304257"/>
          </a:xfrm>
          <a:prstGeom prst="rect">
            <a:avLst/>
          </a:prstGeom>
        </p:spPr>
        <p:txBody>
          <a:bodyPr/>
          <a:lstStyle/>
          <a:p>
            <a:pPr/>
            <a:r>
              <a:t>An action that by itself seems harmless, establishes a trajectory that, with high probability, leads to an unintended and unethical final outcome</a:t>
            </a:r>
          </a:p>
        </p:txBody>
      </p:sp>
      <p:pic>
        <p:nvPicPr>
          <p:cNvPr id="195" name="image27.png"/>
          <p:cNvPicPr>
            <a:picLocks noChangeAspect="1"/>
          </p:cNvPicPr>
          <p:nvPr/>
        </p:nvPicPr>
        <p:blipFill>
          <a:blip r:embed="rId2">
            <a:extLst/>
          </a:blip>
          <a:stretch>
            <a:fillRect/>
          </a:stretch>
        </p:blipFill>
        <p:spPr>
          <a:xfrm>
            <a:off x="5508104" y="4186863"/>
            <a:ext cx="3635896" cy="2671136"/>
          </a:xfrm>
          <a:prstGeom prst="rect">
            <a:avLst/>
          </a:prstGeom>
          <a:ln w="12700"/>
        </p:spPr>
      </p:pic>
      <p:sp>
        <p:nvSpPr>
          <p:cNvPr id="196" name="Shape 196"/>
          <p:cNvSpPr/>
          <p:nvPr/>
        </p:nvSpPr>
        <p:spPr>
          <a:xfrm>
            <a:off x="323527" y="3933056"/>
            <a:ext cx="6277397" cy="4525963"/>
          </a:xfrm>
          <a:prstGeom prst="rect">
            <a:avLst/>
          </a:prstGeom>
          <a:ln w="12700"/>
          <a:extLst>
            <a:ext uri="{C572A759-6A51-4108-AA02-DFA0A04FC94B}">
              <ma14:wrappingTextBoxFlag xmlns:ma14="http://schemas.microsoft.com/office/mac/drawingml/2011/main" val="1"/>
            </a:ext>
          </a:extLst>
        </p:spPr>
        <p:txBody>
          <a:bodyPr lIns="38100" tIns="38100" rIns="38100" bIns="38100"/>
          <a:lstStyle>
            <a:lvl1pPr marL="257175" indent="-257175" algn="l" defTabSz="457200">
              <a:spcBef>
                <a:spcPts val="500"/>
              </a:spcBef>
              <a:buClr>
                <a:srgbClr val="000000"/>
              </a:buClr>
              <a:buSzPct val="100000"/>
              <a:buFont typeface="Arial"/>
              <a:buChar char="•"/>
              <a:defRPr sz="2400">
                <a:uFill>
                  <a:solidFill>
                    <a:srgbClr val="000000"/>
                  </a:solidFill>
                </a:uFill>
                <a:latin typeface="+mn-lt"/>
                <a:ea typeface="+mn-ea"/>
                <a:cs typeface="+mn-cs"/>
                <a:sym typeface="Calibri"/>
              </a:defRPr>
            </a:lvl1pPr>
          </a:lstStyle>
          <a:p>
            <a:pPr>
              <a:defRPr sz="3200"/>
            </a:pPr>
            <a:r>
              <a:rPr sz="2400"/>
              <a:t>Example: Introducing robots for help in the care of older people has the knock-on effect of reducing contact with other people, ultimately leading to older people being left “in the hands of machines”.</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title"/>
          </p:nvPr>
        </p:nvSpPr>
        <p:spPr>
          <a:xfrm>
            <a:off x="108743" y="116632"/>
            <a:ext cx="8890001" cy="1016001"/>
          </a:xfrm>
          <a:prstGeom prst="rect">
            <a:avLst/>
          </a:prstGeom>
        </p:spPr>
        <p:txBody>
          <a:bodyPr>
            <a:normAutofit fontScale="100000" lnSpcReduction="0"/>
          </a:bodyPr>
          <a:lstStyle>
            <a:lvl1pPr>
              <a:defRPr sz="3600"/>
            </a:lvl1pPr>
          </a:lstStyle>
          <a:p>
            <a:pPr>
              <a:defRPr sz="4400"/>
            </a:pPr>
            <a:r>
              <a:rPr sz="3600"/>
              <a:t>The slippery slope of robot care?</a:t>
            </a:r>
          </a:p>
        </p:txBody>
      </p:sp>
      <p:sp>
        <p:nvSpPr>
          <p:cNvPr id="199" name="Shape 199"/>
          <p:cNvSpPr/>
          <p:nvPr>
            <p:ph type="body" sz="half" idx="1"/>
          </p:nvPr>
        </p:nvSpPr>
        <p:spPr>
          <a:xfrm>
            <a:off x="457200" y="1124744"/>
            <a:ext cx="8003232" cy="2448273"/>
          </a:xfrm>
          <a:prstGeom prst="rect">
            <a:avLst/>
          </a:prstGeom>
        </p:spPr>
        <p:txBody>
          <a:bodyPr>
            <a:normAutofit fontScale="100000" lnSpcReduction="0"/>
          </a:bodyPr>
          <a:lstStyle/>
          <a:p>
            <a:pPr marL="0" indent="0" defTabSz="452627">
              <a:lnSpc>
                <a:spcPct val="80000"/>
              </a:lnSpc>
              <a:buSzTx/>
              <a:buFont typeface="Calibri"/>
              <a:buNone/>
              <a:defRPr sz="2455"/>
            </a:pPr>
            <a:r>
              <a:t>“Even if robots were to become capable of filling some service roles in the aged-care sector, </a:t>
            </a:r>
            <a:r>
              <a:rPr b="1"/>
              <a:t>economic pressures on the sector </a:t>
            </a:r>
            <a:r>
              <a:t>would most likely ensure that the result was a decrease in the amount of human contact experienced by older persons being cared for, which itself would be detrimental to their well-being”</a:t>
            </a:r>
          </a:p>
          <a:p>
            <a:pPr marL="0" indent="0" defTabSz="452627">
              <a:lnSpc>
                <a:spcPct val="80000"/>
              </a:lnSpc>
              <a:buSzTx/>
              <a:buFont typeface="Calibri"/>
              <a:buNone/>
              <a:defRPr sz="2455"/>
            </a:pPr>
            <a:r>
              <a:t>(Sparrow and Sparrow, 2006)</a:t>
            </a:r>
          </a:p>
        </p:txBody>
      </p:sp>
      <p:pic>
        <p:nvPicPr>
          <p:cNvPr id="200" name="image29.png"/>
          <p:cNvPicPr>
            <a:picLocks noChangeAspect="1"/>
          </p:cNvPicPr>
          <p:nvPr/>
        </p:nvPicPr>
        <p:blipFill>
          <a:blip r:embed="rId3">
            <a:extLst/>
          </a:blip>
          <a:stretch>
            <a:fillRect/>
          </a:stretch>
        </p:blipFill>
        <p:spPr>
          <a:xfrm>
            <a:off x="611559" y="3708058"/>
            <a:ext cx="7416825" cy="2947713"/>
          </a:xfrm>
          <a:prstGeom prst="rect">
            <a:avLst/>
          </a:prstGeom>
          <a:ln w="12700"/>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lvl1pPr>
              <a:defRPr sz="3959"/>
            </a:lvl1pPr>
          </a:lstStyle>
          <a:p>
            <a:pPr/>
            <a:r>
              <a:t>What is required for this to come about?</a:t>
            </a:r>
          </a:p>
        </p:txBody>
      </p:sp>
      <p:sp>
        <p:nvSpPr>
          <p:cNvPr id="205" name="Shape 205"/>
          <p:cNvSpPr/>
          <p:nvPr>
            <p:ph type="body" idx="1"/>
          </p:nvPr>
        </p:nvSpPr>
        <p:spPr>
          <a:xfrm>
            <a:off x="457200" y="1711348"/>
            <a:ext cx="8229600" cy="4525964"/>
          </a:xfrm>
          <a:prstGeom prst="rect">
            <a:avLst/>
          </a:prstGeom>
        </p:spPr>
        <p:txBody>
          <a:bodyPr/>
          <a:lstStyle/>
          <a:p>
            <a:pPr marL="0" indent="0">
              <a:lnSpc>
                <a:spcPct val="80000"/>
              </a:lnSpc>
              <a:buSzTx/>
              <a:buFont typeface="Calibri"/>
              <a:buNone/>
              <a:defRPr sz="2480"/>
            </a:pPr>
            <a:r>
              <a:t>(i) Robots will need to be </a:t>
            </a:r>
            <a:r>
              <a:rPr u="sng"/>
              <a:t>sufficiently autonomous as to not require the supervision of human care staff</a:t>
            </a:r>
          </a:p>
          <a:p>
            <a:pPr marL="0" indent="0">
              <a:lnSpc>
                <a:spcPct val="80000"/>
              </a:lnSpc>
              <a:buSzTx/>
              <a:buFont typeface="Calibri"/>
              <a:buNone/>
              <a:defRPr sz="2480"/>
            </a:pPr>
            <a:r>
              <a:t>(ii) The use of robots will </a:t>
            </a:r>
            <a:r>
              <a:rPr u="sng"/>
              <a:t>not lead to more effective deployment of human care </a:t>
            </a:r>
            <a:r>
              <a:t>that compensates any reduction in the number of human carers.</a:t>
            </a:r>
          </a:p>
          <a:p>
            <a:pPr marL="0" indent="0">
              <a:lnSpc>
                <a:spcPct val="80000"/>
              </a:lnSpc>
              <a:buSzTx/>
              <a:buFont typeface="Calibri"/>
              <a:buNone/>
              <a:defRPr sz="2480"/>
            </a:pPr>
            <a:r>
              <a:t>(iii) Older people themselves will take </a:t>
            </a:r>
            <a:r>
              <a:rPr u="sng"/>
              <a:t>no significant action </a:t>
            </a:r>
            <a:r>
              <a:t>to compensate for any loss in social contact due to the introduction of care robots.</a:t>
            </a:r>
          </a:p>
          <a:p>
            <a:pPr marL="0" indent="0">
              <a:lnSpc>
                <a:spcPct val="80000"/>
              </a:lnSpc>
              <a:buSzTx/>
              <a:buFont typeface="Calibri"/>
              <a:buNone/>
              <a:defRPr sz="2480"/>
            </a:pPr>
            <a:r>
              <a:t>(iv) Governments, companies, charities, and other bodies responsible for social care of older people, will consider that human-human contact is </a:t>
            </a:r>
            <a:r>
              <a:rPr u="sng"/>
              <a:t>sufficiently unimportant </a:t>
            </a:r>
            <a:r>
              <a:t>that older people can be left increasingly in the care of robots.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prstGeom prst="rect">
            <a:avLst/>
          </a:prstGeom>
        </p:spPr>
        <p:txBody>
          <a:bodyPr/>
          <a:lstStyle/>
          <a:p>
            <a:pPr/>
            <a:r>
              <a:t>Robot autonomy</a:t>
            </a:r>
          </a:p>
        </p:txBody>
      </p:sp>
      <p:sp>
        <p:nvSpPr>
          <p:cNvPr id="208" name="Shape 208"/>
          <p:cNvSpPr/>
          <p:nvPr>
            <p:ph type="body" idx="1"/>
          </p:nvPr>
        </p:nvSpPr>
        <p:spPr>
          <a:xfrm>
            <a:off x="549895" y="1628799"/>
            <a:ext cx="8136905" cy="4525964"/>
          </a:xfrm>
          <a:prstGeom prst="rect">
            <a:avLst/>
          </a:prstGeom>
        </p:spPr>
        <p:txBody>
          <a:bodyPr>
            <a:normAutofit fontScale="100000" lnSpcReduction="0"/>
          </a:bodyPr>
          <a:lstStyle/>
          <a:p>
            <a:pPr marL="571500" indent="-571500">
              <a:buFont typeface="Calibri"/>
              <a:buAutoNum type="romanLcParenBoth" startAt="1"/>
            </a:pPr>
            <a:r>
              <a:t>Robots will need to be </a:t>
            </a:r>
            <a:r>
              <a:rPr u="sng"/>
              <a:t>sufficiently autonomous as to not require the supervision of human care staff</a:t>
            </a:r>
          </a:p>
          <a:p>
            <a:pPr marL="0" indent="0">
              <a:buSzTx/>
              <a:buFont typeface="Calibri"/>
              <a:buNone/>
            </a:pPr>
          </a:p>
          <a:p>
            <a:pPr marL="0" indent="0">
              <a:buSzTx/>
              <a:buFont typeface="Calibri"/>
              <a:buNone/>
            </a:pPr>
            <a:r>
              <a:rPr i="1"/>
              <a:t>It is unlikely, in the foreseeable future, that robots will be sufficiently autonomous to provide care unaided.  It is more likely that care will be provided by robot-human teams</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title"/>
          </p:nvPr>
        </p:nvSpPr>
        <p:spPr>
          <a:prstGeom prst="rect">
            <a:avLst/>
          </a:prstGeom>
        </p:spPr>
        <p:txBody>
          <a:bodyPr>
            <a:normAutofit fontScale="100000" lnSpcReduction="0"/>
          </a:bodyPr>
          <a:lstStyle/>
          <a:p>
            <a:pPr/>
            <a:r>
              <a:t>Robots and human-human care</a:t>
            </a:r>
          </a:p>
        </p:txBody>
      </p:sp>
      <p:sp>
        <p:nvSpPr>
          <p:cNvPr id="211" name="Shape 211"/>
          <p:cNvSpPr/>
          <p:nvPr>
            <p:ph type="body" idx="1"/>
          </p:nvPr>
        </p:nvSpPr>
        <p:spPr>
          <a:xfrm>
            <a:off x="457200" y="1711348"/>
            <a:ext cx="8229600" cy="4525964"/>
          </a:xfrm>
          <a:prstGeom prst="rect">
            <a:avLst/>
          </a:prstGeom>
        </p:spPr>
        <p:txBody>
          <a:bodyPr>
            <a:normAutofit fontScale="100000" lnSpcReduction="0"/>
          </a:bodyPr>
          <a:lstStyle/>
          <a:p>
            <a:pPr marL="0" indent="0">
              <a:buSzTx/>
              <a:buFont typeface="Calibri"/>
              <a:buNone/>
              <a:defRPr sz="2960"/>
            </a:pPr>
            <a:r>
              <a:t>(ii) The use of robots will </a:t>
            </a:r>
            <a:r>
              <a:rPr u="sng"/>
              <a:t>not lead to more effective deployment of human care </a:t>
            </a:r>
            <a:r>
              <a:t>that compensates any reduction in the number of human carers</a:t>
            </a:r>
          </a:p>
          <a:p>
            <a:pPr marL="0" indent="0">
              <a:buSzTx/>
              <a:buFont typeface="Calibri"/>
              <a:buNone/>
              <a:defRPr sz="2960"/>
            </a:pPr>
          </a:p>
          <a:p>
            <a:pPr marL="0" indent="0">
              <a:buSzTx/>
              <a:buFont typeface="Calibri"/>
              <a:buNone/>
              <a:defRPr sz="2960"/>
            </a:pPr>
            <a:r>
              <a:rPr i="1"/>
              <a:t>Caring roles could become more professional, carers could have </a:t>
            </a:r>
            <a:r>
              <a:rPr i="1" u="sng"/>
              <a:t>more time not les</a:t>
            </a:r>
            <a:r>
              <a:rPr i="1"/>
              <a:t>s for human-human contact; decoupling physical care from social care can allow the latter to be provided where it is most effective</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p:nvPr>
        </p:nvSpPr>
        <p:spPr>
          <a:prstGeom prst="rect">
            <a:avLst/>
          </a:prstGeom>
        </p:spPr>
        <p:txBody>
          <a:bodyPr/>
          <a:lstStyle/>
          <a:p>
            <a:pPr/>
            <a:r>
              <a:t>Older people can adapt </a:t>
            </a:r>
          </a:p>
        </p:txBody>
      </p:sp>
      <p:sp>
        <p:nvSpPr>
          <p:cNvPr id="214" name="Shape 214"/>
          <p:cNvSpPr/>
          <p:nvPr>
            <p:ph type="body" idx="1"/>
          </p:nvPr>
        </p:nvSpPr>
        <p:spPr>
          <a:xfrm>
            <a:off x="457200" y="1477987"/>
            <a:ext cx="8229600" cy="4525963"/>
          </a:xfrm>
          <a:prstGeom prst="rect">
            <a:avLst/>
          </a:prstGeom>
        </p:spPr>
        <p:txBody>
          <a:bodyPr>
            <a:normAutofit fontScale="100000" lnSpcReduction="0"/>
          </a:bodyPr>
          <a:lstStyle/>
          <a:p>
            <a:pPr marL="0" indent="0">
              <a:lnSpc>
                <a:spcPct val="80000"/>
              </a:lnSpc>
              <a:buSzTx/>
              <a:buFont typeface="Calibri"/>
              <a:buNone/>
              <a:defRPr sz="2960"/>
            </a:pPr>
            <a:r>
              <a:t>(iii) Older people themselves will take </a:t>
            </a:r>
            <a:r>
              <a:rPr u="sng"/>
              <a:t>no significant action </a:t>
            </a:r>
            <a:r>
              <a:t>to compensate for any loss in social contact due to the introduction of care robots.</a:t>
            </a:r>
          </a:p>
          <a:p>
            <a:pPr marL="0" indent="0">
              <a:lnSpc>
                <a:spcPct val="80000"/>
              </a:lnSpc>
              <a:buSzTx/>
              <a:buFont typeface="Calibri"/>
              <a:buNone/>
              <a:defRPr sz="2960"/>
            </a:pPr>
          </a:p>
          <a:p>
            <a:pPr marL="0" indent="0">
              <a:lnSpc>
                <a:spcPct val="80000"/>
              </a:lnSpc>
              <a:buSzTx/>
              <a:buFont typeface="Calibri"/>
              <a:buNone/>
              <a:defRPr sz="2960"/>
            </a:pPr>
            <a:r>
              <a:rPr i="1"/>
              <a:t>At a time when we are expecting increasing numbers of older people, who will stay active longer, and who will be better connected through use of ICT technologies, it seems paradoxical that they will not respond to changes in the nature of care, such as the introduction of robots, by taking actions themselves to help meet their social needs</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xfrm>
            <a:off x="457200" y="116632"/>
            <a:ext cx="8229600" cy="1143001"/>
          </a:xfrm>
          <a:prstGeom prst="rect">
            <a:avLst/>
          </a:prstGeom>
        </p:spPr>
        <p:txBody>
          <a:bodyPr/>
          <a:lstStyle/>
          <a:p>
            <a:pPr/>
            <a:r>
              <a:t>Societal inaction</a:t>
            </a:r>
          </a:p>
        </p:txBody>
      </p:sp>
      <p:sp>
        <p:nvSpPr>
          <p:cNvPr id="217" name="Shape 217"/>
          <p:cNvSpPr/>
          <p:nvPr>
            <p:ph type="body" sz="half" idx="1"/>
          </p:nvPr>
        </p:nvSpPr>
        <p:spPr>
          <a:xfrm>
            <a:off x="457200" y="1268760"/>
            <a:ext cx="8229600" cy="2731443"/>
          </a:xfrm>
          <a:prstGeom prst="rect">
            <a:avLst/>
          </a:prstGeom>
        </p:spPr>
        <p:txBody>
          <a:bodyPr>
            <a:normAutofit fontScale="100000" lnSpcReduction="0"/>
          </a:bodyPr>
          <a:lstStyle/>
          <a:p>
            <a:pPr marL="0" indent="0" defTabSz="452627">
              <a:lnSpc>
                <a:spcPct val="80000"/>
              </a:lnSpc>
              <a:buSzTx/>
              <a:buFont typeface="Calibri"/>
              <a:buNone/>
              <a:defRPr sz="2455"/>
            </a:pPr>
            <a:r>
              <a:t>(iv) Governments, companies, charities, and other bodies responsible for social care of older people, will consider that human-human contact is sufficiently unimportant that older people can be left increasingly in the care of robots.</a:t>
            </a:r>
          </a:p>
          <a:p>
            <a:pPr marL="0" indent="0" defTabSz="452627">
              <a:lnSpc>
                <a:spcPct val="80000"/>
              </a:lnSpc>
              <a:buSzTx/>
              <a:buFont typeface="Calibri"/>
              <a:buNone/>
              <a:defRPr sz="2455"/>
            </a:pPr>
            <a:r>
              <a:rPr i="1"/>
              <a:t>Developed countries will have a much higher percentage of older people than they do now. Older people, as a constituency, already have significant political power, and the demographic shift will only give them a stronger voice</a:t>
            </a:r>
          </a:p>
        </p:txBody>
      </p:sp>
      <p:pic>
        <p:nvPicPr>
          <p:cNvPr id="218" name="image31.png"/>
          <p:cNvPicPr>
            <a:picLocks noChangeAspect="1"/>
          </p:cNvPicPr>
          <p:nvPr/>
        </p:nvPicPr>
        <p:blipFill>
          <a:blip r:embed="rId2">
            <a:extLst/>
          </a:blip>
          <a:stretch>
            <a:fillRect/>
          </a:stretch>
        </p:blipFill>
        <p:spPr>
          <a:xfrm>
            <a:off x="3779911" y="4349989"/>
            <a:ext cx="5383288" cy="2515378"/>
          </a:xfrm>
          <a:prstGeom prst="rect">
            <a:avLst/>
          </a:prstGeom>
          <a:ln w="12700"/>
        </p:spPr>
      </p:pic>
      <p:pic>
        <p:nvPicPr>
          <p:cNvPr id="219" name="image32.png"/>
          <p:cNvPicPr>
            <a:picLocks noChangeAspect="1"/>
          </p:cNvPicPr>
          <p:nvPr/>
        </p:nvPicPr>
        <p:blipFill>
          <a:blip r:embed="rId3">
            <a:extLst/>
          </a:blip>
          <a:stretch>
            <a:fillRect/>
          </a:stretch>
        </p:blipFill>
        <p:spPr>
          <a:xfrm>
            <a:off x="683567" y="4352271"/>
            <a:ext cx="1905001" cy="1270001"/>
          </a:xfrm>
          <a:prstGeom prst="rect">
            <a:avLst/>
          </a:prstGeom>
          <a:ln w="12700"/>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title"/>
          </p:nvPr>
        </p:nvSpPr>
        <p:spPr>
          <a:prstGeom prst="rect">
            <a:avLst/>
          </a:prstGeom>
        </p:spPr>
        <p:txBody>
          <a:bodyPr/>
          <a:lstStyle/>
          <a:p>
            <a:pPr/>
            <a:r>
              <a:t>Ethics</a:t>
            </a:r>
          </a:p>
        </p:txBody>
      </p:sp>
      <p:sp>
        <p:nvSpPr>
          <p:cNvPr id="72" name="Shape 72"/>
          <p:cNvSpPr/>
          <p:nvPr>
            <p:ph type="body" idx="1"/>
          </p:nvPr>
        </p:nvSpPr>
        <p:spPr>
          <a:prstGeom prst="rect">
            <a:avLst/>
          </a:prstGeom>
        </p:spPr>
        <p:txBody>
          <a:bodyPr/>
          <a:lstStyle/>
          <a:p>
            <a:pPr marL="783771" indent="-326571"/>
            <a:r>
              <a:t>Philosophy of morality</a:t>
            </a:r>
          </a:p>
          <a:p>
            <a:pPr marL="783771" indent="-326571"/>
            <a:r>
              <a:t>Impacts</a:t>
            </a:r>
          </a:p>
          <a:p>
            <a:pPr lvl="1" marL="1181100" indent="-266700"/>
            <a:r>
              <a:t>Law</a:t>
            </a:r>
          </a:p>
          <a:p>
            <a:pPr lvl="1" marL="1181100" indent="-266700"/>
            <a:r>
              <a:t>Public policy</a:t>
            </a:r>
          </a:p>
          <a:p>
            <a:pPr lvl="1" marL="1181100" indent="-266700"/>
            <a:r>
              <a:t>Commerce</a:t>
            </a:r>
          </a:p>
          <a:p>
            <a:pPr lvl="1" marL="1181100" indent="-266700"/>
            <a:r>
              <a:t>Research</a:t>
            </a:r>
          </a:p>
          <a:p>
            <a:pPr lvl="1" marL="1181100" indent="-266700"/>
            <a:r>
              <a:t>Personal choice</a:t>
            </a:r>
          </a:p>
        </p:txBody>
      </p:sp>
      <p:sp>
        <p:nvSpPr>
          <p:cNvPr id="73" name="Shape 73"/>
          <p:cNvSpPr/>
          <p:nvPr>
            <p:ph type="sldNum" sz="quarter" idx="2"/>
          </p:nvPr>
        </p:nvSpPr>
        <p:spPr>
          <a:xfrm>
            <a:off x="8405167" y="6454775"/>
            <a:ext cx="281633" cy="266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title"/>
          </p:nvPr>
        </p:nvSpPr>
        <p:spPr>
          <a:prstGeom prst="rect">
            <a:avLst/>
          </a:prstGeom>
        </p:spPr>
        <p:txBody>
          <a:bodyPr/>
          <a:lstStyle/>
          <a:p>
            <a:pPr/>
            <a:r>
              <a:t>Getting the balance right</a:t>
            </a:r>
          </a:p>
        </p:txBody>
      </p:sp>
      <p:sp>
        <p:nvSpPr>
          <p:cNvPr id="222" name="Shape 222"/>
          <p:cNvSpPr/>
          <p:nvPr>
            <p:ph type="body" sz="half" idx="1"/>
          </p:nvPr>
        </p:nvSpPr>
        <p:spPr>
          <a:xfrm>
            <a:off x="457200" y="1600201"/>
            <a:ext cx="8579296" cy="2262584"/>
          </a:xfrm>
          <a:prstGeom prst="rect">
            <a:avLst/>
          </a:prstGeom>
        </p:spPr>
        <p:txBody>
          <a:bodyPr/>
          <a:lstStyle/>
          <a:p>
            <a:pPr marL="0" indent="0">
              <a:lnSpc>
                <a:spcPct val="90000"/>
              </a:lnSpc>
              <a:buSzTx/>
              <a:buFont typeface="Calibri"/>
              <a:buNone/>
              <a:defRPr sz="2720"/>
            </a:pPr>
            <a:r>
              <a:t>If, as the Eurobarometer survey suggests, people are already turning against the possibility of robot carers, even before they exist in any real way, then this is a significant worry—</a:t>
            </a:r>
            <a:r>
              <a:rPr b="1"/>
              <a:t>the costs of </a:t>
            </a:r>
            <a:r>
              <a:rPr b="1" i="1"/>
              <a:t>not </a:t>
            </a:r>
            <a:r>
              <a:rPr b="1"/>
              <a:t>developing these technologies to future human welfare, might actually outweigh the risks</a:t>
            </a:r>
          </a:p>
        </p:txBody>
      </p:sp>
      <p:pic>
        <p:nvPicPr>
          <p:cNvPr id="223" name="image33.png"/>
          <p:cNvPicPr>
            <a:picLocks noChangeAspect="1"/>
          </p:cNvPicPr>
          <p:nvPr/>
        </p:nvPicPr>
        <p:blipFill>
          <a:blip r:embed="rId2">
            <a:extLst/>
          </a:blip>
          <a:stretch>
            <a:fillRect/>
          </a:stretch>
        </p:blipFill>
        <p:spPr>
          <a:xfrm>
            <a:off x="952500" y="3862783"/>
            <a:ext cx="7239000" cy="3022601"/>
          </a:xfrm>
          <a:prstGeom prst="rect">
            <a:avLst/>
          </a:prstGeom>
          <a:ln w="12700"/>
        </p:spPr>
      </p:pic>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prstGeom prst="rect">
            <a:avLst/>
          </a:prstGeom>
        </p:spPr>
        <p:txBody>
          <a:bodyPr/>
          <a:lstStyle/>
          <a:p>
            <a:pPr/>
            <a:r>
              <a:t>The robot divide?</a:t>
            </a:r>
          </a:p>
        </p:txBody>
      </p:sp>
      <p:sp>
        <p:nvSpPr>
          <p:cNvPr id="226" name="Shape 226"/>
          <p:cNvSpPr/>
          <p:nvPr>
            <p:ph type="body" sz="half" idx="1"/>
          </p:nvPr>
        </p:nvSpPr>
        <p:spPr>
          <a:xfrm>
            <a:off x="457200" y="1600199"/>
            <a:ext cx="4978897" cy="4525964"/>
          </a:xfrm>
          <a:prstGeom prst="rect">
            <a:avLst/>
          </a:prstGeom>
        </p:spPr>
        <p:txBody>
          <a:bodyPr/>
          <a:lstStyle/>
          <a:p>
            <a:pPr/>
            <a:r>
              <a:t>A risk we should consider is that, like the digital divide, robots for care will only be available for the better-off in our societies</a:t>
            </a:r>
          </a:p>
        </p:txBody>
      </p:sp>
      <p:pic>
        <p:nvPicPr>
          <p:cNvPr id="227" name="image36.png"/>
          <p:cNvPicPr>
            <a:picLocks noChangeAspect="1"/>
          </p:cNvPicPr>
          <p:nvPr/>
        </p:nvPicPr>
        <p:blipFill>
          <a:blip r:embed="rId2">
            <a:extLst/>
          </a:blip>
          <a:stretch>
            <a:fillRect/>
          </a:stretch>
        </p:blipFill>
        <p:spPr>
          <a:xfrm>
            <a:off x="5652120" y="1844824"/>
            <a:ext cx="2880321" cy="4398518"/>
          </a:xfrm>
          <a:prstGeom prst="rect">
            <a:avLst/>
          </a:prstGeom>
          <a:ln w="12700"/>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31" name="Group 231"/>
          <p:cNvGrpSpPr/>
          <p:nvPr/>
        </p:nvGrpSpPr>
        <p:grpSpPr>
          <a:xfrm>
            <a:off x="1907703" y="2392134"/>
            <a:ext cx="2286001" cy="2362202"/>
            <a:chOff x="0" y="0"/>
            <a:chExt cx="2286000" cy="2362200"/>
          </a:xfrm>
        </p:grpSpPr>
        <p:sp>
          <p:nvSpPr>
            <p:cNvPr id="229" name="Shape 229"/>
            <p:cNvSpPr/>
            <p:nvPr/>
          </p:nvSpPr>
          <p:spPr>
            <a:xfrm>
              <a:off x="0" y="0"/>
              <a:ext cx="2286000" cy="2362201"/>
            </a:xfrm>
            <a:prstGeom prst="ellipse">
              <a:avLst/>
            </a:prstGeom>
            <a:noFill/>
            <a:ln w="9525"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38100" tIns="38100" rIns="38100" bIns="38100" numCol="1" anchor="t">
              <a:noAutofit/>
            </a:bodyPr>
            <a:lstStyle/>
            <a:p>
              <a:pPr defTabSz="584200">
                <a:buClr>
                  <a:srgbClr val="000000"/>
                </a:buClr>
                <a:buFont typeface="Calibri"/>
                <a:defRPr sz="4000">
                  <a:solidFill>
                    <a:srgbClr val="FFFFFF"/>
                  </a:solidFill>
                  <a:effectLst>
                    <a:outerShdw sx="100000" sy="100000" kx="0" ky="0" algn="b" rotWithShape="0" blurRad="38100" dist="12700" dir="5400000">
                      <a:srgbClr val="000000">
                        <a:alpha val="50000"/>
                      </a:srgbClr>
                    </a:outerShdw>
                  </a:effectLst>
                  <a:latin typeface="+mn-lt"/>
                  <a:ea typeface="+mn-ea"/>
                  <a:cs typeface="+mn-cs"/>
                  <a:sym typeface="Calibri"/>
                </a:defRPr>
              </a:pPr>
            </a:p>
          </p:txBody>
        </p:sp>
        <p:sp>
          <p:nvSpPr>
            <p:cNvPr id="230" name="Shape 230"/>
            <p:cNvSpPr/>
            <p:nvPr/>
          </p:nvSpPr>
          <p:spPr>
            <a:xfrm>
              <a:off x="336550" y="1003300"/>
              <a:ext cx="1612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buClr>
                  <a:srgbClr val="000000"/>
                </a:buClr>
                <a:buFont typeface="Calibri"/>
                <a:defRPr sz="1800">
                  <a:uFill>
                    <a:solidFill>
                      <a:srgbClr val="000000"/>
                    </a:solidFill>
                  </a:uFill>
                  <a:latin typeface="+mn-lt"/>
                  <a:ea typeface="+mn-ea"/>
                  <a:cs typeface="+mn-cs"/>
                  <a:sym typeface="Calibri"/>
                </a:defRPr>
              </a:lvl1pPr>
            </a:lstStyle>
            <a:p>
              <a:pPr/>
              <a:r>
                <a:t>Harmful</a:t>
              </a:r>
            </a:p>
          </p:txBody>
        </p:sp>
      </p:grpSp>
      <p:grpSp>
        <p:nvGrpSpPr>
          <p:cNvPr id="234" name="Group 234"/>
          <p:cNvGrpSpPr/>
          <p:nvPr/>
        </p:nvGrpSpPr>
        <p:grpSpPr>
          <a:xfrm>
            <a:off x="5310335" y="2413327"/>
            <a:ext cx="2286001" cy="2362202"/>
            <a:chOff x="0" y="0"/>
            <a:chExt cx="2286000" cy="2362200"/>
          </a:xfrm>
        </p:grpSpPr>
        <p:sp>
          <p:nvSpPr>
            <p:cNvPr id="232" name="Shape 232"/>
            <p:cNvSpPr/>
            <p:nvPr/>
          </p:nvSpPr>
          <p:spPr>
            <a:xfrm>
              <a:off x="0" y="0"/>
              <a:ext cx="2286000" cy="2362201"/>
            </a:xfrm>
            <a:prstGeom prst="ellipse">
              <a:avLst/>
            </a:prstGeom>
            <a:noFill/>
            <a:ln w="9525"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38100" tIns="38100" rIns="38100" bIns="38100" numCol="1" anchor="t">
              <a:noAutofit/>
            </a:bodyPr>
            <a:lstStyle/>
            <a:p>
              <a:pPr defTabSz="584200">
                <a:buClr>
                  <a:srgbClr val="000000"/>
                </a:buClr>
                <a:buFont typeface="Calibri"/>
                <a:defRPr sz="4000">
                  <a:solidFill>
                    <a:srgbClr val="FFFFFF"/>
                  </a:solidFill>
                  <a:effectLst>
                    <a:outerShdw sx="100000" sy="100000" kx="0" ky="0" algn="b" rotWithShape="0" blurRad="38100" dist="12700" dir="5400000">
                      <a:srgbClr val="000000">
                        <a:alpha val="50000"/>
                      </a:srgbClr>
                    </a:outerShdw>
                  </a:effectLst>
                  <a:latin typeface="+mn-lt"/>
                  <a:ea typeface="+mn-ea"/>
                  <a:cs typeface="+mn-cs"/>
                  <a:sym typeface="Calibri"/>
                </a:defRPr>
              </a:pPr>
            </a:p>
          </p:txBody>
        </p:sp>
        <p:sp>
          <p:nvSpPr>
            <p:cNvPr id="233" name="Shape 233"/>
            <p:cNvSpPr/>
            <p:nvPr/>
          </p:nvSpPr>
          <p:spPr>
            <a:xfrm>
              <a:off x="336550" y="1003300"/>
              <a:ext cx="1612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buClr>
                  <a:srgbClr val="000000"/>
                </a:buClr>
                <a:buFont typeface="Calibri"/>
                <a:defRPr sz="1800">
                  <a:uFill>
                    <a:solidFill>
                      <a:srgbClr val="000000"/>
                    </a:solidFill>
                  </a:uFill>
                  <a:latin typeface="+mn-lt"/>
                  <a:ea typeface="+mn-ea"/>
                  <a:cs typeface="+mn-cs"/>
                  <a:sym typeface="Calibri"/>
                </a:defRPr>
              </a:lvl1pPr>
            </a:lstStyle>
            <a:p>
              <a:pPr/>
              <a:r>
                <a:t>Beneficial</a:t>
              </a:r>
            </a:p>
          </p:txBody>
        </p:sp>
      </p:grpSp>
      <p:sp>
        <p:nvSpPr>
          <p:cNvPr id="235" name="Shape 235"/>
          <p:cNvSpPr/>
          <p:nvPr/>
        </p:nvSpPr>
        <p:spPr>
          <a:xfrm>
            <a:off x="3657600" y="2403843"/>
            <a:ext cx="2286000" cy="2362201"/>
          </a:xfrm>
          <a:prstGeom prst="ellipse">
            <a:avLst/>
          </a:prstGeom>
          <a:ln>
            <a:solidFill>
              <a:srgbClr val="000000"/>
            </a:solidFill>
          </a:ln>
          <a:effectLst>
            <a:outerShdw sx="100000" sy="100000" kx="0" ky="0" algn="b" rotWithShape="0" blurRad="38100" dist="20000" dir="5400000">
              <a:srgbClr val="000000">
                <a:alpha val="38000"/>
              </a:srgbClr>
            </a:outerShdw>
          </a:effectLst>
        </p:spPr>
        <p:txBody>
          <a:bodyPr lIns="0" tIns="0" rIns="0" bIns="0"/>
          <a:lstStyle/>
          <a:p>
            <a:pPr algn="l" defTabSz="457200">
              <a:defRPr sz="1200">
                <a:latin typeface="Helvetica"/>
                <a:ea typeface="Helvetica"/>
                <a:cs typeface="Helvetica"/>
                <a:sym typeface="Helvetica"/>
              </a:defRPr>
            </a:pPr>
          </a:p>
        </p:txBody>
      </p:sp>
      <p:sp>
        <p:nvSpPr>
          <p:cNvPr id="236" name="Shape 236"/>
          <p:cNvSpPr/>
          <p:nvPr/>
        </p:nvSpPr>
        <p:spPr>
          <a:xfrm>
            <a:off x="899591" y="980728"/>
            <a:ext cx="7501534" cy="4953001"/>
          </a:xfrm>
          <a:prstGeom prst="rect">
            <a:avLst/>
          </a:prstGeom>
          <a:ln>
            <a:solidFill>
              <a:srgbClr val="000000"/>
            </a:solidFill>
          </a:ln>
          <a:effectLst>
            <a:outerShdw sx="100000" sy="100000" kx="0" ky="0" algn="b" rotWithShape="0" blurRad="38100" dist="23000" dir="5400000">
              <a:srgbClr val="000000">
                <a:alpha val="35000"/>
              </a:srgbClr>
            </a:outerShdw>
          </a:effectLst>
        </p:spPr>
        <p:txBody>
          <a:bodyPr lIns="38100" tIns="38100" rIns="38100" bIns="38100" anchor="ctr"/>
          <a:lstStyle/>
          <a:p>
            <a:pPr defTabSz="584200">
              <a:buClr>
                <a:srgbClr val="FFFFFF"/>
              </a:buClr>
              <a:buFont typeface="Calibri"/>
              <a:defRPr sz="4000">
                <a:solidFill>
                  <a:srgbClr val="FFFFFF"/>
                </a:solidFill>
                <a:effectLst>
                  <a:outerShdw sx="100000" sy="100000" kx="0" ky="0" algn="b" rotWithShape="0" blurRad="38100" dist="12700" dir="5400000">
                    <a:srgbClr val="000000">
                      <a:alpha val="50000"/>
                    </a:srgbClr>
                  </a:outerShdw>
                </a:effectLst>
                <a:uFill>
                  <a:solidFill>
                    <a:srgbClr val="FFFFFF"/>
                  </a:solidFill>
                </a:uFill>
                <a:latin typeface="+mn-lt"/>
                <a:ea typeface="+mn-ea"/>
                <a:cs typeface="+mn-cs"/>
                <a:sym typeface="Calibri"/>
              </a:defRPr>
            </a:pPr>
          </a:p>
        </p:txBody>
      </p:sp>
      <p:sp>
        <p:nvSpPr>
          <p:cNvPr id="237" name="Shape 237"/>
          <p:cNvSpPr/>
          <p:nvPr/>
        </p:nvSpPr>
        <p:spPr>
          <a:xfrm>
            <a:off x="1200150" y="2843644"/>
            <a:ext cx="1384300" cy="355601"/>
          </a:xfrm>
          <a:prstGeom prst="rect">
            <a:avLst/>
          </a:prstGeom>
          <a:solidFill>
            <a:srgbClr val="FFFFFF"/>
          </a:solidFill>
          <a:ln w="12700"/>
          <a:extLst>
            <a:ext uri="{C572A759-6A51-4108-AA02-DFA0A04FC94B}">
              <ma14:wrappingTextBoxFlag xmlns:ma14="http://schemas.microsoft.com/office/mac/drawingml/2011/main" val="1"/>
            </a:ext>
          </a:extLst>
        </p:spPr>
        <p:txBody>
          <a:bodyPr lIns="38100" tIns="38100" rIns="38100" bIns="38100">
            <a:spAutoFit/>
          </a:bodyPr>
          <a:lstStyle>
            <a:lvl1pPr algn="l" defTabSz="457200">
              <a:buClr>
                <a:srgbClr val="000000"/>
              </a:buClr>
              <a:buFont typeface="Calibri"/>
              <a:defRPr sz="1800">
                <a:uFill>
                  <a:solidFill>
                    <a:srgbClr val="000000"/>
                  </a:solidFill>
                </a:uFill>
                <a:latin typeface="+mn-lt"/>
                <a:ea typeface="+mn-ea"/>
                <a:cs typeface="+mn-cs"/>
                <a:sym typeface="Calibri"/>
              </a:defRPr>
            </a:lvl1pPr>
          </a:lstStyle>
          <a:p>
            <a:pPr/>
            <a:r>
              <a:t>Dystopian</a:t>
            </a:r>
          </a:p>
        </p:txBody>
      </p:sp>
      <p:sp>
        <p:nvSpPr>
          <p:cNvPr id="238" name="Shape 238"/>
          <p:cNvSpPr/>
          <p:nvPr/>
        </p:nvSpPr>
        <p:spPr>
          <a:xfrm>
            <a:off x="7164288" y="2965593"/>
            <a:ext cx="1168401" cy="355601"/>
          </a:xfrm>
          <a:prstGeom prst="rect">
            <a:avLst/>
          </a:prstGeom>
          <a:solidFill>
            <a:srgbClr val="FFFFFF"/>
          </a:solidFill>
          <a:ln w="12700"/>
          <a:extLst>
            <a:ext uri="{C572A759-6A51-4108-AA02-DFA0A04FC94B}">
              <ma14:wrappingTextBoxFlag xmlns:ma14="http://schemas.microsoft.com/office/mac/drawingml/2011/main" val="1"/>
            </a:ext>
          </a:extLst>
        </p:spPr>
        <p:txBody>
          <a:bodyPr lIns="38100" tIns="38100" rIns="38100" bIns="38100">
            <a:spAutoFit/>
          </a:bodyPr>
          <a:lstStyle>
            <a:lvl1pPr algn="l" defTabSz="457200">
              <a:buClr>
                <a:srgbClr val="000000"/>
              </a:buClr>
              <a:buFont typeface="Calibri"/>
              <a:defRPr sz="1800">
                <a:uFill>
                  <a:solidFill>
                    <a:srgbClr val="000000"/>
                  </a:solidFill>
                </a:uFill>
                <a:latin typeface="+mn-lt"/>
                <a:ea typeface="+mn-ea"/>
                <a:cs typeface="+mn-cs"/>
                <a:sym typeface="Calibri"/>
              </a:defRPr>
            </a:lvl1pPr>
          </a:lstStyle>
          <a:p>
            <a:pPr/>
            <a:r>
              <a:t>Utopian</a:t>
            </a:r>
          </a:p>
        </p:txBody>
      </p:sp>
      <p:sp>
        <p:nvSpPr>
          <p:cNvPr id="239" name="Shape 239"/>
          <p:cNvSpPr/>
          <p:nvPr/>
        </p:nvSpPr>
        <p:spPr>
          <a:xfrm flipH="1">
            <a:off x="3047999" y="3553186"/>
            <a:ext cx="2588383" cy="523514"/>
          </a:xfrm>
          <a:prstGeom prst="line">
            <a:avLst/>
          </a:prstGeom>
          <a:ln w="25400">
            <a:solidFill>
              <a:srgbClr val="000000"/>
            </a:solidFill>
            <a:tailEnd type="triangle"/>
          </a:ln>
          <a:effectLst>
            <a:outerShdw sx="100000" sy="100000" kx="0" ky="0" algn="b" rotWithShape="0" blurRad="38100" dist="20000" dir="5400000">
              <a:srgbClr val="000000">
                <a:alpha val="38000"/>
              </a:srgbClr>
            </a:outerShdw>
          </a:effectLst>
        </p:spPr>
        <p:txBody>
          <a:bodyPr lIns="0" tIns="0" rIns="0" bIns="0"/>
          <a:lstStyle/>
          <a:p>
            <a:pPr algn="l" defTabSz="457200">
              <a:defRPr sz="1200">
                <a:latin typeface="Helvetica"/>
                <a:ea typeface="Helvetica"/>
                <a:cs typeface="Helvetica"/>
                <a:sym typeface="Helvetica"/>
              </a:defRPr>
            </a:pPr>
          </a:p>
        </p:txBody>
      </p:sp>
      <p:sp>
        <p:nvSpPr>
          <p:cNvPr id="240" name="Shape 240"/>
          <p:cNvSpPr/>
          <p:nvPr/>
        </p:nvSpPr>
        <p:spPr>
          <a:xfrm>
            <a:off x="4340982" y="1371600"/>
            <a:ext cx="2603501" cy="635000"/>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defTabSz="457200">
              <a:buClr>
                <a:srgbClr val="008F00"/>
              </a:buClr>
              <a:buFont typeface="Calibri"/>
              <a:defRPr sz="1800">
                <a:solidFill>
                  <a:srgbClr val="008F00"/>
                </a:solidFill>
                <a:uFill>
                  <a:solidFill>
                    <a:srgbClr val="008F00"/>
                  </a:solidFill>
                </a:uFill>
                <a:latin typeface="+mn-lt"/>
                <a:ea typeface="+mn-ea"/>
                <a:cs typeface="+mn-cs"/>
                <a:sym typeface="Calibri"/>
              </a:defRPr>
            </a:lvl1pPr>
          </a:lstStyle>
          <a:p>
            <a:pPr>
              <a:defRPr>
                <a:solidFill>
                  <a:srgbClr val="000000"/>
                </a:solidFill>
                <a:uFill>
                  <a:solidFill>
                    <a:srgbClr val="000000"/>
                  </a:solidFill>
                </a:uFill>
              </a:defRPr>
            </a:pPr>
            <a:r>
              <a:rPr>
                <a:solidFill>
                  <a:srgbClr val="008F00"/>
                </a:solidFill>
                <a:uFill>
                  <a:solidFill>
                    <a:srgbClr val="008F00"/>
                  </a:solidFill>
                </a:uFill>
              </a:rPr>
              <a:t>What is the cost of not doing this?</a:t>
            </a:r>
          </a:p>
        </p:txBody>
      </p:sp>
      <p:sp>
        <p:nvSpPr>
          <p:cNvPr id="241" name="Shape 241"/>
          <p:cNvSpPr/>
          <p:nvPr/>
        </p:nvSpPr>
        <p:spPr>
          <a:xfrm>
            <a:off x="5636381" y="2017931"/>
            <a:ext cx="1" cy="1535256"/>
          </a:xfrm>
          <a:prstGeom prst="line">
            <a:avLst/>
          </a:prstGeom>
          <a:ln w="25400">
            <a:solidFill>
              <a:srgbClr val="008F00"/>
            </a:solidFill>
            <a:tailEnd type="triangle"/>
          </a:ln>
          <a:effectLst>
            <a:outerShdw sx="100000" sy="100000" kx="0" ky="0" algn="b" rotWithShape="0" blurRad="38100" dist="20000" dir="5400000">
              <a:srgbClr val="000000">
                <a:alpha val="38000"/>
              </a:srgbClr>
            </a:outerShdw>
          </a:effectLst>
        </p:spPr>
        <p:txBody>
          <a:bodyPr lIns="0" tIns="0" rIns="0" bIns="0"/>
          <a:lstStyle/>
          <a:p>
            <a:pPr algn="l" defTabSz="457200">
              <a:defRPr sz="1200">
                <a:latin typeface="Helvetica"/>
                <a:ea typeface="Helvetica"/>
                <a:cs typeface="Helvetica"/>
                <a:sym typeface="Helvetica"/>
              </a:defRPr>
            </a:pPr>
          </a:p>
        </p:txBody>
      </p:sp>
      <p:sp>
        <p:nvSpPr>
          <p:cNvPr id="242" name="Shape 242"/>
          <p:cNvSpPr/>
          <p:nvPr/>
        </p:nvSpPr>
        <p:spPr>
          <a:xfrm>
            <a:off x="2193925" y="5010398"/>
            <a:ext cx="2946400" cy="876301"/>
          </a:xfrm>
          <a:prstGeom prst="rect">
            <a:avLst/>
          </a:prstGeom>
          <a:ln w="12700"/>
          <a:extLst>
            <a:ext uri="{C572A759-6A51-4108-AA02-DFA0A04FC94B}">
              <ma14:wrappingTextBoxFlag xmlns:ma14="http://schemas.microsoft.com/office/mac/drawingml/2011/main" val="1"/>
            </a:ext>
          </a:extLst>
        </p:spPr>
        <p:txBody>
          <a:bodyPr lIns="38100" tIns="38100" rIns="38100" bIns="38100">
            <a:spAutoFit/>
          </a:bodyPr>
          <a:lstStyle>
            <a:lvl1pPr algn="l" defTabSz="457200">
              <a:buClr>
                <a:srgbClr val="FF2600"/>
              </a:buClr>
              <a:buFont typeface="Calibri"/>
              <a:defRPr sz="1800">
                <a:solidFill>
                  <a:srgbClr val="FF2600"/>
                </a:solidFill>
                <a:uFill>
                  <a:solidFill>
                    <a:srgbClr val="FF2600"/>
                  </a:solidFill>
                </a:uFill>
                <a:latin typeface="+mn-lt"/>
                <a:ea typeface="+mn-ea"/>
                <a:cs typeface="+mn-cs"/>
                <a:sym typeface="Calibri"/>
              </a:defRPr>
            </a:lvl1pPr>
          </a:lstStyle>
          <a:p>
            <a:pPr>
              <a:defRPr>
                <a:solidFill>
                  <a:srgbClr val="000000"/>
                </a:solidFill>
                <a:uFill>
                  <a:solidFill>
                    <a:srgbClr val="000000"/>
                  </a:solidFill>
                </a:uFill>
              </a:defRPr>
            </a:pPr>
            <a:r>
              <a:rPr>
                <a:solidFill>
                  <a:srgbClr val="FF2600"/>
                </a:solidFill>
                <a:uFill>
                  <a:solidFill>
                    <a:srgbClr val="FF2600"/>
                  </a:solidFill>
                </a:uFill>
              </a:rPr>
              <a:t>How does this balance against the risk of ending up here?</a:t>
            </a:r>
          </a:p>
        </p:txBody>
      </p:sp>
      <p:sp>
        <p:nvSpPr>
          <p:cNvPr id="243" name="Shape 243"/>
          <p:cNvSpPr/>
          <p:nvPr/>
        </p:nvSpPr>
        <p:spPr>
          <a:xfrm flipV="1">
            <a:off x="3048000" y="4076700"/>
            <a:ext cx="0" cy="933699"/>
          </a:xfrm>
          <a:prstGeom prst="line">
            <a:avLst/>
          </a:prstGeom>
          <a:ln w="25400">
            <a:solidFill>
              <a:srgbClr val="FF2600"/>
            </a:solidFill>
            <a:tailEnd type="triangle"/>
          </a:ln>
          <a:effectLst>
            <a:outerShdw sx="100000" sy="100000" kx="0" ky="0" algn="b" rotWithShape="0" blurRad="38100" dist="20000" dir="5400000">
              <a:srgbClr val="000000">
                <a:alpha val="38000"/>
              </a:srgbClr>
            </a:outerShdw>
          </a:effectLst>
        </p:spPr>
        <p:txBody>
          <a:bodyPr lIns="0" tIns="0" rIns="0" bIns="0"/>
          <a:lstStyle/>
          <a:p>
            <a:pPr algn="l" defTabSz="457200">
              <a:defRPr sz="1200">
                <a:latin typeface="Helvetica"/>
                <a:ea typeface="Helvetica"/>
                <a:cs typeface="Helvetica"/>
                <a:sym typeface="Helvetica"/>
              </a:defRPr>
            </a:pPr>
          </a:p>
        </p:txBody>
      </p:sp>
      <p:sp>
        <p:nvSpPr>
          <p:cNvPr id="244" name="Shape 244"/>
          <p:cNvSpPr/>
          <p:nvPr>
            <p:ph type="title"/>
          </p:nvPr>
        </p:nvSpPr>
        <p:spPr>
          <a:xfrm>
            <a:off x="457200" y="130621"/>
            <a:ext cx="8229600" cy="698501"/>
          </a:xfrm>
          <a:prstGeom prst="rect">
            <a:avLst/>
          </a:prstGeom>
        </p:spPr>
        <p:txBody>
          <a:bodyPr/>
          <a:lstStyle>
            <a:lvl1pPr>
              <a:defRPr sz="3959"/>
            </a:lvl1pPr>
          </a:lstStyle>
          <a:p>
            <a:pPr/>
            <a:r>
              <a:t>Getting the balance right</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68" name="Group 268"/>
          <p:cNvGrpSpPr/>
          <p:nvPr/>
        </p:nvGrpSpPr>
        <p:grpSpPr>
          <a:xfrm>
            <a:off x="899591" y="980727"/>
            <a:ext cx="7501534" cy="5267674"/>
            <a:chOff x="0" y="0"/>
            <a:chExt cx="7501532" cy="5267672"/>
          </a:xfrm>
        </p:grpSpPr>
        <p:grpSp>
          <p:nvGrpSpPr>
            <p:cNvPr id="250" name="Group 250"/>
            <p:cNvGrpSpPr/>
            <p:nvPr/>
          </p:nvGrpSpPr>
          <p:grpSpPr>
            <a:xfrm>
              <a:off x="1008111" y="1411407"/>
              <a:ext cx="2286001" cy="2362201"/>
              <a:chOff x="0" y="0"/>
              <a:chExt cx="2286000" cy="2362200"/>
            </a:xfrm>
          </p:grpSpPr>
          <p:sp>
            <p:nvSpPr>
              <p:cNvPr id="248" name="Shape 248"/>
              <p:cNvSpPr/>
              <p:nvPr/>
            </p:nvSpPr>
            <p:spPr>
              <a:xfrm>
                <a:off x="0" y="0"/>
                <a:ext cx="2286000" cy="2362201"/>
              </a:xfrm>
              <a:prstGeom prst="ellipse">
                <a:avLst/>
              </a:prstGeom>
              <a:noFill/>
              <a:ln w="9525" cap="flat">
                <a:solidFill>
                  <a:srgbClr val="FF2600"/>
                </a:solidFill>
                <a:prstDash val="solid"/>
                <a:round/>
              </a:ln>
              <a:effectLst>
                <a:outerShdw sx="100000" sy="100000" kx="0" ky="0" algn="b" rotWithShape="0" blurRad="38100" dist="20000" dir="5400000">
                  <a:srgbClr val="000000">
                    <a:alpha val="38000"/>
                  </a:srgbClr>
                </a:outerShdw>
              </a:effectLst>
            </p:spPr>
            <p:txBody>
              <a:bodyPr wrap="square" lIns="38100" tIns="38100" rIns="38100" bIns="38100" numCol="1" anchor="t">
                <a:noAutofit/>
              </a:bodyPr>
              <a:lstStyle/>
              <a:p>
                <a:pPr defTabSz="584200">
                  <a:buClr>
                    <a:srgbClr val="000000"/>
                  </a:buClr>
                  <a:buFont typeface="Calibri"/>
                  <a:defRPr sz="4000">
                    <a:solidFill>
                      <a:srgbClr val="FFFFFF"/>
                    </a:solidFill>
                    <a:effectLst>
                      <a:outerShdw sx="100000" sy="100000" kx="0" ky="0" algn="b" rotWithShape="0" blurRad="38100" dist="12700" dir="5400000">
                        <a:srgbClr val="000000">
                          <a:alpha val="50000"/>
                        </a:srgbClr>
                      </a:outerShdw>
                    </a:effectLst>
                    <a:latin typeface="+mn-lt"/>
                    <a:ea typeface="+mn-ea"/>
                    <a:cs typeface="+mn-cs"/>
                    <a:sym typeface="Calibri"/>
                  </a:defRPr>
                </a:pPr>
              </a:p>
            </p:txBody>
          </p:sp>
          <p:sp>
            <p:nvSpPr>
              <p:cNvPr id="249" name="Shape 249"/>
              <p:cNvSpPr/>
              <p:nvPr/>
            </p:nvSpPr>
            <p:spPr>
              <a:xfrm>
                <a:off x="336550" y="1003300"/>
                <a:ext cx="1612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buClr>
                    <a:srgbClr val="000000"/>
                  </a:buClr>
                  <a:buFont typeface="Calibri"/>
                  <a:defRPr sz="1800">
                    <a:uFill>
                      <a:solidFill>
                        <a:srgbClr val="000000"/>
                      </a:solidFill>
                    </a:uFill>
                    <a:latin typeface="+mn-lt"/>
                    <a:ea typeface="+mn-ea"/>
                    <a:cs typeface="+mn-cs"/>
                    <a:sym typeface="Calibri"/>
                  </a:defRPr>
                </a:lvl1pPr>
              </a:lstStyle>
              <a:p>
                <a:pPr/>
                <a:r>
                  <a:t>Harmful</a:t>
                </a:r>
              </a:p>
            </p:txBody>
          </p:sp>
        </p:grpSp>
        <p:grpSp>
          <p:nvGrpSpPr>
            <p:cNvPr id="253" name="Group 253"/>
            <p:cNvGrpSpPr/>
            <p:nvPr/>
          </p:nvGrpSpPr>
          <p:grpSpPr>
            <a:xfrm>
              <a:off x="4410743" y="1432600"/>
              <a:ext cx="2286001" cy="2362201"/>
              <a:chOff x="0" y="0"/>
              <a:chExt cx="2286000" cy="2362200"/>
            </a:xfrm>
          </p:grpSpPr>
          <p:sp>
            <p:nvSpPr>
              <p:cNvPr id="251" name="Shape 251"/>
              <p:cNvSpPr/>
              <p:nvPr/>
            </p:nvSpPr>
            <p:spPr>
              <a:xfrm>
                <a:off x="0" y="0"/>
                <a:ext cx="2286000" cy="2362201"/>
              </a:xfrm>
              <a:prstGeom prst="ellipse">
                <a:avLst/>
              </a:prstGeom>
              <a:noFill/>
              <a:ln w="9525" cap="flat">
                <a:solidFill>
                  <a:srgbClr val="008F00"/>
                </a:solidFill>
                <a:prstDash val="solid"/>
                <a:round/>
              </a:ln>
              <a:effectLst>
                <a:outerShdw sx="100000" sy="100000" kx="0" ky="0" algn="b" rotWithShape="0" blurRad="38100" dist="20000" dir="5400000">
                  <a:srgbClr val="000000">
                    <a:alpha val="38000"/>
                  </a:srgbClr>
                </a:outerShdw>
              </a:effectLst>
            </p:spPr>
            <p:txBody>
              <a:bodyPr wrap="square" lIns="38100" tIns="38100" rIns="38100" bIns="38100" numCol="1" anchor="t">
                <a:noAutofit/>
              </a:bodyPr>
              <a:lstStyle/>
              <a:p>
                <a:pPr defTabSz="584200">
                  <a:buClr>
                    <a:srgbClr val="000000"/>
                  </a:buClr>
                  <a:buFont typeface="Calibri"/>
                  <a:defRPr sz="4000">
                    <a:solidFill>
                      <a:srgbClr val="FFFFFF"/>
                    </a:solidFill>
                    <a:effectLst>
                      <a:outerShdw sx="100000" sy="100000" kx="0" ky="0" algn="b" rotWithShape="0" blurRad="38100" dist="12700" dir="5400000">
                        <a:srgbClr val="000000">
                          <a:alpha val="50000"/>
                        </a:srgbClr>
                      </a:outerShdw>
                    </a:effectLst>
                    <a:latin typeface="+mn-lt"/>
                    <a:ea typeface="+mn-ea"/>
                    <a:cs typeface="+mn-cs"/>
                    <a:sym typeface="Calibri"/>
                  </a:defRPr>
                </a:pPr>
              </a:p>
            </p:txBody>
          </p:sp>
          <p:sp>
            <p:nvSpPr>
              <p:cNvPr id="252" name="Shape 252"/>
              <p:cNvSpPr/>
              <p:nvPr/>
            </p:nvSpPr>
            <p:spPr>
              <a:xfrm>
                <a:off x="336550" y="1003300"/>
                <a:ext cx="1612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buClr>
                    <a:srgbClr val="000000"/>
                  </a:buClr>
                  <a:buFont typeface="Calibri"/>
                  <a:defRPr sz="1800">
                    <a:uFill>
                      <a:solidFill>
                        <a:srgbClr val="000000"/>
                      </a:solidFill>
                    </a:uFill>
                    <a:latin typeface="+mn-lt"/>
                    <a:ea typeface="+mn-ea"/>
                    <a:cs typeface="+mn-cs"/>
                    <a:sym typeface="Calibri"/>
                  </a:defRPr>
                </a:lvl1pPr>
              </a:lstStyle>
              <a:p>
                <a:pPr/>
                <a:r>
                  <a:t>Beneficial</a:t>
                </a:r>
              </a:p>
            </p:txBody>
          </p:sp>
        </p:grpSp>
        <p:grpSp>
          <p:nvGrpSpPr>
            <p:cNvPr id="256" name="Group 256"/>
            <p:cNvGrpSpPr/>
            <p:nvPr/>
          </p:nvGrpSpPr>
          <p:grpSpPr>
            <a:xfrm>
              <a:off x="2758008" y="1423115"/>
              <a:ext cx="2286001" cy="2362202"/>
              <a:chOff x="0" y="0"/>
              <a:chExt cx="2286000" cy="2362200"/>
            </a:xfrm>
          </p:grpSpPr>
          <p:sp>
            <p:nvSpPr>
              <p:cNvPr id="254" name="Shape 254"/>
              <p:cNvSpPr/>
              <p:nvPr/>
            </p:nvSpPr>
            <p:spPr>
              <a:xfrm>
                <a:off x="0" y="0"/>
                <a:ext cx="2286000" cy="2362201"/>
              </a:xfrm>
              <a:prstGeom prst="ellipse">
                <a:avLst/>
              </a:prstGeom>
              <a:noFill/>
              <a:ln w="9525" cap="flat">
                <a:solidFill>
                  <a:srgbClr val="4180FF"/>
                </a:solidFill>
                <a:prstDash val="solid"/>
                <a:round/>
              </a:ln>
              <a:effectLst>
                <a:outerShdw sx="100000" sy="100000" kx="0" ky="0" algn="b" rotWithShape="0" blurRad="38100" dist="20000" dir="5400000">
                  <a:srgbClr val="000000">
                    <a:alpha val="38000"/>
                  </a:srgbClr>
                </a:outerShdw>
              </a:effectLst>
            </p:spPr>
            <p:txBody>
              <a:bodyPr wrap="square" lIns="38100" tIns="38100" rIns="38100" bIns="38100" numCol="1" anchor="t">
                <a:noAutofit/>
              </a:bodyPr>
              <a:lstStyle/>
              <a:p>
                <a:pPr defTabSz="584200">
                  <a:buClr>
                    <a:srgbClr val="000000"/>
                  </a:buClr>
                  <a:buFont typeface="Calibri"/>
                  <a:defRPr sz="4000">
                    <a:solidFill>
                      <a:srgbClr val="FFFFFF"/>
                    </a:solidFill>
                    <a:effectLst>
                      <a:outerShdw sx="100000" sy="100000" kx="0" ky="0" algn="b" rotWithShape="0" blurRad="38100" dist="12700" dir="5400000">
                        <a:srgbClr val="000000">
                          <a:alpha val="50000"/>
                        </a:srgbClr>
                      </a:outerShdw>
                    </a:effectLst>
                    <a:latin typeface="+mn-lt"/>
                    <a:ea typeface="+mn-ea"/>
                    <a:cs typeface="+mn-cs"/>
                    <a:sym typeface="Calibri"/>
                  </a:defRPr>
                </a:pPr>
              </a:p>
            </p:txBody>
          </p:sp>
          <p:sp>
            <p:nvSpPr>
              <p:cNvPr id="255" name="Shape 255"/>
              <p:cNvSpPr/>
              <p:nvPr/>
            </p:nvSpPr>
            <p:spPr>
              <a:xfrm>
                <a:off x="336550" y="1003300"/>
                <a:ext cx="1612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buClr>
                    <a:srgbClr val="000000"/>
                  </a:buClr>
                  <a:buFont typeface="Calibri"/>
                  <a:defRPr sz="1800">
                    <a:uFill>
                      <a:solidFill>
                        <a:srgbClr val="000000"/>
                      </a:solidFill>
                    </a:uFill>
                    <a:latin typeface="+mn-lt"/>
                    <a:ea typeface="+mn-ea"/>
                    <a:cs typeface="+mn-cs"/>
                    <a:sym typeface="Calibri"/>
                  </a:defRPr>
                </a:lvl1pPr>
              </a:lstStyle>
              <a:p>
                <a:pPr/>
                <a:r>
                  <a:t>Likely</a:t>
                </a:r>
              </a:p>
            </p:txBody>
          </p:sp>
        </p:grpSp>
        <p:sp>
          <p:nvSpPr>
            <p:cNvPr id="257" name="Shape 257"/>
            <p:cNvSpPr/>
            <p:nvPr/>
          </p:nvSpPr>
          <p:spPr>
            <a:xfrm>
              <a:off x="0" y="0"/>
              <a:ext cx="7501533" cy="5267673"/>
            </a:xfrm>
            <a:prstGeom prst="rect">
              <a:avLst/>
            </a:prstGeom>
            <a:noFill/>
            <a:ln w="9525"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38100" tIns="38100" rIns="38100" bIns="38100" numCol="1" anchor="ctr">
              <a:noAutofit/>
            </a:bodyPr>
            <a:lstStyle/>
            <a:p>
              <a:pPr defTabSz="584200">
                <a:buClr>
                  <a:srgbClr val="FFFFFF"/>
                </a:buClr>
                <a:buFont typeface="Calibri"/>
                <a:defRPr sz="4000">
                  <a:solidFill>
                    <a:srgbClr val="FFFFFF"/>
                  </a:solidFill>
                  <a:effectLst>
                    <a:outerShdw sx="100000" sy="100000" kx="0" ky="0" algn="b" rotWithShape="0" blurRad="38100" dist="12700" dir="5400000">
                      <a:srgbClr val="000000">
                        <a:alpha val="50000"/>
                      </a:srgbClr>
                    </a:outerShdw>
                  </a:effectLst>
                  <a:uFill>
                    <a:solidFill>
                      <a:srgbClr val="FFFFFF"/>
                    </a:solidFill>
                  </a:uFill>
                  <a:latin typeface="+mn-lt"/>
                  <a:ea typeface="+mn-ea"/>
                  <a:cs typeface="+mn-cs"/>
                  <a:sym typeface="Calibri"/>
                </a:defRPr>
              </a:pPr>
            </a:p>
          </p:txBody>
        </p:sp>
        <p:sp>
          <p:nvSpPr>
            <p:cNvPr id="258" name="Shape 258"/>
            <p:cNvSpPr/>
            <p:nvPr/>
          </p:nvSpPr>
          <p:spPr>
            <a:xfrm>
              <a:off x="300558" y="1862916"/>
              <a:ext cx="1384301" cy="355601"/>
            </a:xfrm>
            <a:prstGeom prst="rect">
              <a:avLst/>
            </a:prstGeom>
            <a:solidFill>
              <a:srgbClr val="FFFFFF"/>
            </a:solid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lgn="l" defTabSz="457200">
                <a:buClr>
                  <a:srgbClr val="000000"/>
                </a:buClr>
                <a:buFont typeface="Calibri"/>
                <a:defRPr sz="1800">
                  <a:uFill>
                    <a:solidFill>
                      <a:srgbClr val="000000"/>
                    </a:solidFill>
                  </a:uFill>
                  <a:latin typeface="+mn-lt"/>
                  <a:ea typeface="+mn-ea"/>
                  <a:cs typeface="+mn-cs"/>
                  <a:sym typeface="Calibri"/>
                </a:defRPr>
              </a:lvl1pPr>
            </a:lstStyle>
            <a:p>
              <a:pPr/>
              <a:r>
                <a:t>Dystopian</a:t>
              </a:r>
            </a:p>
          </p:txBody>
        </p:sp>
        <p:sp>
          <p:nvSpPr>
            <p:cNvPr id="259" name="Shape 259"/>
            <p:cNvSpPr/>
            <p:nvPr/>
          </p:nvSpPr>
          <p:spPr>
            <a:xfrm>
              <a:off x="6264696" y="1984866"/>
              <a:ext cx="1168401" cy="355601"/>
            </a:xfrm>
            <a:prstGeom prst="rect">
              <a:avLst/>
            </a:prstGeom>
            <a:solidFill>
              <a:srgbClr val="FFFFFF"/>
            </a:solid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lgn="l" defTabSz="457200">
                <a:buClr>
                  <a:srgbClr val="000000"/>
                </a:buClr>
                <a:buFont typeface="Calibri"/>
                <a:defRPr sz="1800">
                  <a:uFill>
                    <a:solidFill>
                      <a:srgbClr val="000000"/>
                    </a:solidFill>
                  </a:uFill>
                  <a:latin typeface="+mn-lt"/>
                  <a:ea typeface="+mn-ea"/>
                  <a:cs typeface="+mn-cs"/>
                  <a:sym typeface="Calibri"/>
                </a:defRPr>
              </a:lvl1pPr>
            </a:lstStyle>
            <a:p>
              <a:pPr/>
              <a:r>
                <a:t>Utopian</a:t>
              </a:r>
            </a:p>
          </p:txBody>
        </p:sp>
        <p:sp>
          <p:nvSpPr>
            <p:cNvPr id="260" name="Shape 260"/>
            <p:cNvSpPr/>
            <p:nvPr/>
          </p:nvSpPr>
          <p:spPr>
            <a:xfrm>
              <a:off x="227062" y="152400"/>
              <a:ext cx="1574801" cy="635001"/>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lgn="l" defTabSz="457200">
                <a:buClr>
                  <a:srgbClr val="000000"/>
                </a:buClr>
                <a:buFont typeface="Calibri"/>
                <a:defRPr i="1" sz="1800">
                  <a:uFill>
                    <a:solidFill>
                      <a:srgbClr val="000000"/>
                    </a:solidFill>
                  </a:uFill>
                  <a:latin typeface="+mn-lt"/>
                  <a:ea typeface="+mn-ea"/>
                  <a:cs typeface="+mn-cs"/>
                  <a:sym typeface="Calibri"/>
                </a:defRPr>
              </a:lvl1pPr>
            </a:lstStyle>
            <a:p>
              <a:pPr>
                <a:defRPr i="0"/>
              </a:pPr>
              <a:r>
                <a:rPr i="1"/>
                <a:t>Imagineable Outcomes</a:t>
              </a:r>
            </a:p>
          </p:txBody>
        </p:sp>
        <p:sp>
          <p:nvSpPr>
            <p:cNvPr id="261" name="Shape 261"/>
            <p:cNvSpPr/>
            <p:nvPr/>
          </p:nvSpPr>
          <p:spPr>
            <a:xfrm flipH="1" flipV="1">
              <a:off x="4640026" y="2938129"/>
              <a:ext cx="603336" cy="1154496"/>
            </a:xfrm>
            <a:prstGeom prst="line">
              <a:avLst/>
            </a:prstGeom>
            <a:noFill/>
            <a:ln w="76200" cap="flat">
              <a:solidFill>
                <a:srgbClr val="AAC56C"/>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62" name="Shape 262"/>
            <p:cNvSpPr/>
            <p:nvPr/>
          </p:nvSpPr>
          <p:spPr>
            <a:xfrm>
              <a:off x="4411234" y="4172683"/>
              <a:ext cx="2159001" cy="914401"/>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p>
              <a:pPr defTabSz="457200">
                <a:buClr>
                  <a:srgbClr val="000000"/>
                </a:buClr>
                <a:buFont typeface="Calibri"/>
                <a:defRPr sz="1800">
                  <a:uFill>
                    <a:solidFill>
                      <a:srgbClr val="000000"/>
                    </a:solidFill>
                  </a:uFill>
                  <a:latin typeface="+mn-lt"/>
                  <a:ea typeface="+mn-ea"/>
                  <a:cs typeface="+mn-cs"/>
                  <a:sym typeface="Calibri"/>
                </a:defRPr>
              </a:pPr>
              <a:r>
                <a:t>Help identify and develop strategies to </a:t>
              </a:r>
              <a:r>
                <a:rPr b="1"/>
                <a:t>promote</a:t>
              </a:r>
              <a:r>
                <a:t> this</a:t>
              </a:r>
            </a:p>
          </p:txBody>
        </p:sp>
        <p:sp>
          <p:nvSpPr>
            <p:cNvPr id="263" name="Shape 263"/>
            <p:cNvSpPr/>
            <p:nvPr/>
          </p:nvSpPr>
          <p:spPr>
            <a:xfrm flipV="1">
              <a:off x="2571741" y="2938129"/>
              <a:ext cx="495906" cy="1168631"/>
            </a:xfrm>
            <a:prstGeom prst="line">
              <a:avLst/>
            </a:prstGeom>
            <a:noFill/>
            <a:ln w="76200" cap="flat">
              <a:solidFill>
                <a:srgbClr val="A74B44"/>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64" name="Shape 264"/>
            <p:cNvSpPr/>
            <p:nvPr/>
          </p:nvSpPr>
          <p:spPr>
            <a:xfrm>
              <a:off x="1375233" y="4175352"/>
              <a:ext cx="2451101" cy="914401"/>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p>
              <a:pPr defTabSz="457200">
                <a:buClr>
                  <a:srgbClr val="000000"/>
                </a:buClr>
                <a:buFont typeface="Calibri"/>
                <a:defRPr sz="1800">
                  <a:uFill>
                    <a:solidFill>
                      <a:srgbClr val="000000"/>
                    </a:solidFill>
                  </a:uFill>
                  <a:latin typeface="+mn-lt"/>
                  <a:ea typeface="+mn-ea"/>
                  <a:cs typeface="+mn-cs"/>
                  <a:sym typeface="Calibri"/>
                </a:defRPr>
              </a:pPr>
              <a:r>
                <a:t>Help identify and develop strategies to </a:t>
              </a:r>
              <a:r>
                <a:rPr b="1"/>
                <a:t>avoid</a:t>
              </a:r>
              <a:r>
                <a:t> this</a:t>
              </a:r>
            </a:p>
          </p:txBody>
        </p:sp>
        <p:sp>
          <p:nvSpPr>
            <p:cNvPr id="265" name="Shape 265"/>
            <p:cNvSpPr/>
            <p:nvPr/>
          </p:nvSpPr>
          <p:spPr>
            <a:xfrm flipH="1">
              <a:off x="1672158" y="809764"/>
              <a:ext cx="2144267" cy="1278469"/>
            </a:xfrm>
            <a:prstGeom prst="line">
              <a:avLst/>
            </a:prstGeom>
            <a:noFill/>
            <a:ln w="76200" cap="flat">
              <a:solidFill>
                <a:srgbClr val="A74B44"/>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66" name="Shape 266"/>
            <p:cNvSpPr/>
            <p:nvPr/>
          </p:nvSpPr>
          <p:spPr>
            <a:xfrm>
              <a:off x="3816424" y="851436"/>
              <a:ext cx="2160241" cy="1278469"/>
            </a:xfrm>
            <a:prstGeom prst="line">
              <a:avLst/>
            </a:prstGeom>
            <a:noFill/>
            <a:ln w="76200" cap="flat">
              <a:solidFill>
                <a:srgbClr val="AAC56C"/>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67" name="Shape 267"/>
            <p:cNvSpPr/>
            <p:nvPr/>
          </p:nvSpPr>
          <p:spPr>
            <a:xfrm>
              <a:off x="2520794" y="107731"/>
              <a:ext cx="2667001" cy="635001"/>
            </a:xfrm>
            <a:prstGeom prst="rect">
              <a:avLst/>
            </a:prstGeom>
            <a:solidFill>
              <a:srgbClr val="FFFFFF"/>
            </a:solid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defTabSz="457200">
                <a:buClr>
                  <a:srgbClr val="000000"/>
                </a:buClr>
                <a:buFont typeface="Calibri"/>
                <a:defRPr sz="1800">
                  <a:uFill>
                    <a:solidFill>
                      <a:srgbClr val="000000"/>
                    </a:solidFill>
                  </a:uFill>
                  <a:latin typeface="+mn-lt"/>
                  <a:ea typeface="+mn-ea"/>
                  <a:cs typeface="+mn-cs"/>
                  <a:sym typeface="Calibri"/>
                </a:defRPr>
              </a:lvl1pPr>
            </a:lstStyle>
            <a:p>
              <a:pPr/>
              <a:r>
                <a:t>Help analyse and explain why this is unlikely</a:t>
              </a:r>
            </a:p>
          </p:txBody>
        </p:sp>
      </p:grpSp>
      <p:sp>
        <p:nvSpPr>
          <p:cNvPr id="269" name="Shape 269"/>
          <p:cNvSpPr/>
          <p:nvPr>
            <p:ph type="title"/>
          </p:nvPr>
        </p:nvSpPr>
        <p:spPr>
          <a:xfrm>
            <a:off x="609600" y="1"/>
            <a:ext cx="7994848" cy="836713"/>
          </a:xfrm>
          <a:prstGeom prst="rect">
            <a:avLst/>
          </a:prstGeom>
        </p:spPr>
        <p:txBody>
          <a:bodyPr/>
          <a:lstStyle/>
          <a:p>
            <a:pPr/>
            <a:r>
              <a:t>A Role for Researchers?</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title"/>
          </p:nvPr>
        </p:nvSpPr>
        <p:spPr>
          <a:xfrm>
            <a:off x="457200" y="116632"/>
            <a:ext cx="8229600" cy="1143001"/>
          </a:xfrm>
          <a:prstGeom prst="rect">
            <a:avLst/>
          </a:prstGeom>
        </p:spPr>
        <p:txBody>
          <a:bodyPr/>
          <a:lstStyle>
            <a:lvl1pPr>
              <a:defRPr b="1"/>
            </a:lvl1pPr>
          </a:lstStyle>
          <a:p>
            <a:pPr>
              <a:defRPr b="0"/>
            </a:pPr>
            <a:r>
              <a:rPr b="1"/>
              <a:t>Robots can help carers</a:t>
            </a:r>
          </a:p>
        </p:txBody>
      </p:sp>
      <p:sp>
        <p:nvSpPr>
          <p:cNvPr id="274" name="Shape 274"/>
          <p:cNvSpPr/>
          <p:nvPr>
            <p:ph type="body" idx="1"/>
          </p:nvPr>
        </p:nvSpPr>
        <p:spPr>
          <a:xfrm>
            <a:off x="395535" y="1268759"/>
            <a:ext cx="8640962" cy="5112570"/>
          </a:xfrm>
          <a:prstGeom prst="rect">
            <a:avLst/>
          </a:prstGeom>
        </p:spPr>
        <p:txBody>
          <a:bodyPr>
            <a:normAutofit fontScale="100000" lnSpcReduction="0"/>
          </a:bodyPr>
          <a:lstStyle/>
          <a:p>
            <a:pPr>
              <a:lnSpc>
                <a:spcPct val="80000"/>
              </a:lnSpc>
              <a:defRPr sz="2960"/>
            </a:pPr>
            <a:r>
              <a:t>Robots can </a:t>
            </a:r>
          </a:p>
          <a:p>
            <a:pPr lvl="1">
              <a:lnSpc>
                <a:spcPct val="80000"/>
              </a:lnSpc>
              <a:defRPr sz="2590"/>
            </a:pPr>
            <a:r>
              <a:t>Help address the shortage of skilled labour in the caring professions</a:t>
            </a:r>
          </a:p>
          <a:p>
            <a:pPr lvl="1">
              <a:lnSpc>
                <a:spcPct val="80000"/>
              </a:lnSpc>
              <a:defRPr sz="2590"/>
            </a:pPr>
            <a:r>
              <a:t>Assist carers to be more efficient </a:t>
            </a:r>
          </a:p>
          <a:p>
            <a:pPr lvl="1">
              <a:lnSpc>
                <a:spcPct val="80000"/>
              </a:lnSpc>
              <a:defRPr sz="2590"/>
            </a:pPr>
            <a:r>
              <a:t>Help older people assist each other</a:t>
            </a:r>
          </a:p>
          <a:p>
            <a:pPr lvl="1">
              <a:lnSpc>
                <a:spcPct val="80000"/>
              </a:lnSpc>
              <a:defRPr sz="2590"/>
            </a:pPr>
            <a:r>
              <a:t>Allow carers to focus more on the human-to-human aspects of their work, creating a more skilled profession and making care-work more rewarding</a:t>
            </a:r>
          </a:p>
          <a:p>
            <a:pPr lvl="1">
              <a:lnSpc>
                <a:spcPct val="80000"/>
              </a:lnSpc>
              <a:defRPr sz="2590"/>
            </a:pPr>
            <a:r>
              <a:t>Relieve some of the injuries that happen to carers through the physical aspects of their work</a:t>
            </a:r>
          </a:p>
          <a:p>
            <a:pPr marL="0" indent="0">
              <a:lnSpc>
                <a:spcPct val="80000"/>
              </a:lnSpc>
              <a:spcBef>
                <a:spcPts val="900"/>
              </a:spcBef>
              <a:buSzTx/>
              <a:buFont typeface="Calibri"/>
              <a:buNone/>
              <a:defRPr i="1" sz="2405"/>
            </a:pPr>
          </a:p>
          <a:p>
            <a:pPr marL="0" indent="0">
              <a:lnSpc>
                <a:spcPct val="80000"/>
              </a:lnSpc>
              <a:buSzTx/>
              <a:buFont typeface="Calibri"/>
              <a:buNone/>
              <a:defRPr sz="2960"/>
            </a:pPr>
            <a:r>
              <a:rPr i="1" sz="2035"/>
              <a:t>The introduction of robots will </a:t>
            </a:r>
            <a:r>
              <a:rPr i="1" sz="2035" u="sng"/>
              <a:t>no</a:t>
            </a:r>
            <a:r>
              <a:rPr i="1" sz="2035"/>
              <a:t>t solve all societal problems raised by the demographic shift, which must also be addressed through wider political and social actions, but they can provide part of the solution</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ph type="title"/>
          </p:nvPr>
        </p:nvSpPr>
        <p:spPr>
          <a:prstGeom prst="rect">
            <a:avLst/>
          </a:prstGeom>
        </p:spPr>
        <p:txBody>
          <a:bodyPr>
            <a:normAutofit fontScale="100000" lnSpcReduction="0"/>
          </a:bodyPr>
          <a:lstStyle/>
          <a:p>
            <a:pPr/>
            <a:r>
              <a:t>Ethics: Conclusion</a:t>
            </a:r>
          </a:p>
        </p:txBody>
      </p:sp>
      <p:sp>
        <p:nvSpPr>
          <p:cNvPr id="279" name="Shape 279"/>
          <p:cNvSpPr/>
          <p:nvPr>
            <p:ph type="body" idx="1"/>
          </p:nvPr>
        </p:nvSpPr>
        <p:spPr>
          <a:prstGeom prst="rect">
            <a:avLst/>
          </a:prstGeom>
        </p:spPr>
        <p:txBody>
          <a:bodyPr>
            <a:normAutofit fontScale="100000" lnSpcReduction="0"/>
          </a:bodyPr>
          <a:lstStyle/>
          <a:p>
            <a:pPr>
              <a:lnSpc>
                <a:spcPct val="80000"/>
              </a:lnSpc>
              <a:defRPr sz="2960"/>
            </a:pPr>
            <a:r>
              <a:t>Ethics is about understanding risk in science and dealing with its implications</a:t>
            </a:r>
          </a:p>
          <a:p>
            <a:pPr>
              <a:lnSpc>
                <a:spcPct val="80000"/>
              </a:lnSpc>
              <a:defRPr sz="2960"/>
            </a:pPr>
            <a:r>
              <a:t>Ethics in robotics research should not be left to expert “ethicists”. Multiple sectors of society must engage in the debate, including researchers themselves</a:t>
            </a:r>
          </a:p>
          <a:p>
            <a:pPr>
              <a:lnSpc>
                <a:spcPct val="80000"/>
              </a:lnSpc>
              <a:defRPr sz="2960"/>
            </a:pPr>
            <a:r>
              <a:t>Scientists will be held accountable for the results of their research</a:t>
            </a:r>
          </a:p>
          <a:p>
            <a:pPr>
              <a:lnSpc>
                <a:spcPct val="80000"/>
              </a:lnSpc>
              <a:defRPr sz="2960"/>
            </a:pPr>
            <a:r>
              <a:t>If robotics researchers engage-in/lead the debate this can lead to better research whose consequences are to benefit of everyone</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title"/>
          </p:nvPr>
        </p:nvSpPr>
        <p:spPr>
          <a:prstGeom prst="rect">
            <a:avLst/>
          </a:prstGeom>
        </p:spPr>
        <p:txBody>
          <a:bodyPr/>
          <a:lstStyle/>
          <a:p>
            <a:pPr/>
            <a:r>
              <a:t>Human Robot Interaction</a:t>
            </a:r>
          </a:p>
        </p:txBody>
      </p:sp>
      <p:sp>
        <p:nvSpPr>
          <p:cNvPr id="282" name="Shape 282"/>
          <p:cNvSpPr/>
          <p:nvPr>
            <p:ph type="body" idx="1"/>
          </p:nvPr>
        </p:nvSpPr>
        <p:spPr>
          <a:prstGeom prst="rect">
            <a:avLst/>
          </a:prstGeom>
        </p:spPr>
        <p:txBody>
          <a:bodyPr>
            <a:normAutofit fontScale="100000" lnSpcReduction="0"/>
          </a:bodyPr>
          <a:lstStyle/>
          <a:p>
            <a:pPr marL="1333500"/>
            <a:r>
              <a:t>Study of robots and people performing tasks together</a:t>
            </a:r>
          </a:p>
          <a:p>
            <a:pPr marL="1333500"/>
            <a:r>
              <a:t>Measure people’s impressions and attitudes towards robots</a:t>
            </a:r>
          </a:p>
          <a:p>
            <a:pPr marL="1333500"/>
            <a:r>
              <a:t>Make robots that people find easy and enjoyable to use</a:t>
            </a:r>
          </a:p>
          <a:p>
            <a:pPr marL="1333500"/>
            <a:r>
              <a:t>Make models of human behavior that robots can use to interact effectively</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title"/>
          </p:nvPr>
        </p:nvSpPr>
        <p:spPr>
          <a:prstGeom prst="rect">
            <a:avLst/>
          </a:prstGeom>
        </p:spPr>
        <p:txBody>
          <a:bodyPr/>
          <a:lstStyle/>
          <a:p>
            <a:pPr/>
            <a:r>
              <a:t>Related Fields</a:t>
            </a:r>
          </a:p>
        </p:txBody>
      </p:sp>
      <p:sp>
        <p:nvSpPr>
          <p:cNvPr id="285" name="Shape 285"/>
          <p:cNvSpPr/>
          <p:nvPr>
            <p:ph type="body" idx="1"/>
          </p:nvPr>
        </p:nvSpPr>
        <p:spPr>
          <a:prstGeom prst="rect">
            <a:avLst/>
          </a:prstGeom>
        </p:spPr>
        <p:txBody>
          <a:bodyPr/>
          <a:lstStyle/>
          <a:p>
            <a:pPr marL="1333500"/>
            <a:r>
              <a:t>Robotics</a:t>
            </a:r>
          </a:p>
          <a:p>
            <a:pPr marL="1333500"/>
            <a:r>
              <a:t>Artificial intelligence</a:t>
            </a:r>
          </a:p>
          <a:p>
            <a:pPr marL="1333500"/>
            <a:r>
              <a:t>Psychology</a:t>
            </a:r>
          </a:p>
          <a:p>
            <a:pPr marL="1333500"/>
            <a:r>
              <a:t>Design</a:t>
            </a:r>
          </a:p>
          <a:p>
            <a:pPr marL="1333500"/>
            <a:r>
              <a:t>Sociology/Ethnography</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prstGeom prst="rect">
            <a:avLst/>
          </a:prstGeom>
        </p:spPr>
        <p:txBody>
          <a:bodyPr/>
          <a:lstStyle/>
          <a:p>
            <a:pPr/>
            <a:r>
              <a:t>HRI Application Areas</a:t>
            </a:r>
          </a:p>
        </p:txBody>
      </p:sp>
      <p:sp>
        <p:nvSpPr>
          <p:cNvPr id="288" name="Shape 288"/>
          <p:cNvSpPr/>
          <p:nvPr>
            <p:ph type="body" idx="1"/>
          </p:nvPr>
        </p:nvSpPr>
        <p:spPr>
          <a:prstGeom prst="rect">
            <a:avLst/>
          </a:prstGeom>
        </p:spPr>
        <p:txBody>
          <a:bodyPr/>
          <a:lstStyle/>
          <a:p>
            <a:pPr marL="1333500"/>
            <a:r>
              <a:t>Education and museum robots</a:t>
            </a:r>
          </a:p>
          <a:p>
            <a:pPr marL="1333500"/>
            <a:r>
              <a:t>Healthcare and eldercare assistance</a:t>
            </a:r>
          </a:p>
          <a:p>
            <a:pPr marL="1333500"/>
            <a:r>
              <a:t>Service robots</a:t>
            </a:r>
          </a:p>
          <a:p>
            <a:pPr marL="1333500"/>
            <a:r>
              <a:t>Urban search and rescue</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title"/>
          </p:nvPr>
        </p:nvSpPr>
        <p:spPr>
          <a:xfrm>
            <a:off x="889000" y="-76200"/>
            <a:ext cx="7353300" cy="1714500"/>
          </a:xfrm>
          <a:prstGeom prst="rect">
            <a:avLst/>
          </a:prstGeom>
        </p:spPr>
        <p:txBody>
          <a:bodyPr/>
          <a:lstStyle/>
          <a:p>
            <a:pPr/>
            <a:r>
              <a:t>A Recent Example</a:t>
            </a:r>
          </a:p>
        </p:txBody>
      </p:sp>
      <p:sp>
        <p:nvSpPr>
          <p:cNvPr id="291" name="Shape 291"/>
          <p:cNvSpPr/>
          <p:nvPr/>
        </p:nvSpPr>
        <p:spPr>
          <a:xfrm>
            <a:off x="2298700" y="5905500"/>
            <a:ext cx="4389593" cy="749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8100" marR="406400" algn="l" defTabSz="317500">
              <a:defRPr b="1" sz="800">
                <a:solidFill>
                  <a:srgbClr val="555555"/>
                </a:solidFill>
                <a:latin typeface="Helvetica"/>
                <a:ea typeface="Helvetica"/>
                <a:cs typeface="Helvetica"/>
                <a:sym typeface="Helvetica"/>
              </a:defRPr>
            </a:pPr>
            <a:r>
              <a:t>Will I Bother Here? A Robot Anticipating Its Influence on Pedestrian Walking Comfort</a:t>
            </a:r>
            <a:br>
              <a:rPr b="0" sz="900">
                <a:latin typeface="Times New Roman"/>
                <a:ea typeface="Times New Roman"/>
                <a:cs typeface="Times New Roman"/>
                <a:sym typeface="Times New Roman"/>
              </a:rPr>
            </a:br>
            <a:r>
              <a:rPr b="0" sz="900">
                <a:latin typeface="Times New Roman"/>
                <a:ea typeface="Times New Roman"/>
                <a:cs typeface="Times New Roman"/>
                <a:sym typeface="Times New Roman"/>
              </a:rPr>
              <a:t>Hiroyuki Kidokoro </a:t>
            </a:r>
            <a:r>
              <a:rPr b="0" i="1" sz="900">
                <a:latin typeface="Times New Roman"/>
                <a:ea typeface="Times New Roman"/>
                <a:cs typeface="Times New Roman"/>
                <a:sym typeface="Times New Roman"/>
              </a:rPr>
              <a:t>(ATR &amp; Osaka University),</a:t>
            </a:r>
            <a:r>
              <a:rPr b="0" sz="900">
                <a:latin typeface="Times New Roman"/>
                <a:ea typeface="Times New Roman"/>
                <a:cs typeface="Times New Roman"/>
                <a:sym typeface="Times New Roman"/>
              </a:rPr>
              <a:t>Takayuki Kanda </a:t>
            </a:r>
            <a:r>
              <a:rPr b="0" i="1" sz="900">
                <a:latin typeface="Times New Roman"/>
                <a:ea typeface="Times New Roman"/>
                <a:cs typeface="Times New Roman"/>
                <a:sym typeface="Times New Roman"/>
              </a:rPr>
              <a:t>(ATR &amp; Osaka University), </a:t>
            </a:r>
            <a:endParaRPr b="0" i="1" sz="900">
              <a:latin typeface="Times New Roman"/>
              <a:ea typeface="Times New Roman"/>
              <a:cs typeface="Times New Roman"/>
              <a:sym typeface="Times New Roman"/>
            </a:endParaRPr>
          </a:p>
          <a:p>
            <a:pPr marL="38100" marR="406400" algn="l" defTabSz="317500">
              <a:defRPr b="1" sz="800">
                <a:solidFill>
                  <a:srgbClr val="555555"/>
                </a:solidFill>
                <a:latin typeface="Helvetica"/>
                <a:ea typeface="Helvetica"/>
                <a:cs typeface="Helvetica"/>
                <a:sym typeface="Helvetica"/>
              </a:defRPr>
            </a:pPr>
            <a:r>
              <a:rPr b="0" sz="900">
                <a:latin typeface="Times New Roman"/>
                <a:ea typeface="Times New Roman"/>
                <a:cs typeface="Times New Roman"/>
                <a:sym typeface="Times New Roman"/>
              </a:rPr>
              <a:t>Dražen Brščić </a:t>
            </a:r>
            <a:r>
              <a:rPr b="0" i="1" sz="900">
                <a:latin typeface="Times New Roman"/>
                <a:ea typeface="Times New Roman"/>
                <a:cs typeface="Times New Roman"/>
                <a:sym typeface="Times New Roman"/>
              </a:rPr>
              <a:t>(ATR), </a:t>
            </a:r>
            <a:r>
              <a:rPr b="0" sz="900">
                <a:latin typeface="Times New Roman"/>
                <a:ea typeface="Times New Roman"/>
                <a:cs typeface="Times New Roman"/>
                <a:sym typeface="Times New Roman"/>
              </a:rPr>
              <a:t>Masahiro Shiomi </a:t>
            </a:r>
            <a:r>
              <a:rPr b="0" i="1" sz="900">
                <a:latin typeface="Times New Roman"/>
                <a:ea typeface="Times New Roman"/>
                <a:cs typeface="Times New Roman"/>
                <a:sym typeface="Times New Roman"/>
              </a:rPr>
              <a:t>(ATR)</a:t>
            </a:r>
            <a:endParaRPr b="0" i="1" sz="900">
              <a:latin typeface="Times New Roman"/>
              <a:ea typeface="Times New Roman"/>
              <a:cs typeface="Times New Roman"/>
              <a:sym typeface="Times New Roman"/>
            </a:endParaRPr>
          </a:p>
          <a:p>
            <a:pPr marL="38100" marR="406400" algn="l" defTabSz="317500">
              <a:defRPr b="1" sz="800">
                <a:solidFill>
                  <a:srgbClr val="555555"/>
                </a:solidFill>
                <a:latin typeface="Helvetica"/>
                <a:ea typeface="Helvetica"/>
                <a:cs typeface="Helvetica"/>
                <a:sym typeface="Helvetica"/>
              </a:defRPr>
            </a:pPr>
            <a:r>
              <a:rPr b="0" i="1" sz="900">
                <a:latin typeface="Times New Roman"/>
                <a:ea typeface="Times New Roman"/>
                <a:cs typeface="Times New Roman"/>
                <a:sym typeface="Times New Roman"/>
              </a:rPr>
              <a:t>HRI 2013 </a:t>
            </a:r>
            <a:endParaRPr b="0" i="1" sz="900">
              <a:latin typeface="Times New Roman"/>
              <a:ea typeface="Times New Roman"/>
              <a:cs typeface="Times New Roman"/>
              <a:sym typeface="Times New Roman"/>
            </a:endParaRPr>
          </a:p>
          <a:p>
            <a:pPr marL="38100" marR="406400" algn="l" defTabSz="317500">
              <a:defRPr b="1" sz="800">
                <a:solidFill>
                  <a:srgbClr val="555555"/>
                </a:solidFill>
                <a:latin typeface="Helvetica"/>
                <a:ea typeface="Helvetica"/>
                <a:cs typeface="Helvetica"/>
                <a:sym typeface="Helvetica"/>
              </a:defRPr>
            </a:pPr>
            <a:r>
              <a:rPr b="0" i="1" sz="900">
                <a:latin typeface="Times New Roman"/>
                <a:ea typeface="Times New Roman"/>
                <a:cs typeface="Times New Roman"/>
                <a:sym typeface="Times New Roman"/>
              </a:rPr>
              <a:t>Best Paper Award</a:t>
            </a:r>
          </a:p>
        </p:txBody>
      </p:sp>
      <p:pic>
        <p:nvPicPr>
          <p:cNvPr id="292" name="hri125.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358900" y="1384300"/>
            <a:ext cx="6438900" cy="429260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55789" fill="hold"/>
                                        <p:tgtEl>
                                          <p:spTgt spid="29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9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title"/>
          </p:nvPr>
        </p:nvSpPr>
        <p:spPr>
          <a:prstGeom prst="rect">
            <a:avLst/>
          </a:prstGeom>
        </p:spPr>
        <p:txBody>
          <a:bodyPr/>
          <a:lstStyle/>
          <a:p>
            <a:pPr/>
            <a:r>
              <a:t>Ethics and Robotics</a:t>
            </a:r>
          </a:p>
        </p:txBody>
      </p:sp>
      <p:sp>
        <p:nvSpPr>
          <p:cNvPr id="76" name="Shape 76"/>
          <p:cNvSpPr/>
          <p:nvPr>
            <p:ph type="body" idx="1"/>
          </p:nvPr>
        </p:nvSpPr>
        <p:spPr>
          <a:prstGeom prst="rect">
            <a:avLst/>
          </a:prstGeom>
        </p:spPr>
        <p:txBody>
          <a:bodyPr/>
          <a:lstStyle/>
          <a:p>
            <a:pPr marL="783771" indent="-326571"/>
            <a:r>
              <a:t>Popular perception focuses on</a:t>
            </a:r>
          </a:p>
          <a:p>
            <a:pPr lvl="1" marL="1181100" indent="-266700"/>
            <a:r>
              <a:t>Autonomy</a:t>
            </a:r>
          </a:p>
          <a:p>
            <a:pPr lvl="1" marL="1181100" indent="-266700"/>
            <a:r>
              <a:t>Applications</a:t>
            </a:r>
          </a:p>
          <a:p>
            <a:pPr marL="783771" indent="-326571"/>
            <a:r>
              <a:t>Similar issues to many computer technologies</a:t>
            </a:r>
          </a:p>
          <a:p>
            <a:pPr lvl="1" marL="1181100" indent="-266700"/>
            <a:r>
              <a:t>Privacy, security, etc</a:t>
            </a:r>
          </a:p>
          <a:p>
            <a:pPr lvl="1" marL="1181100" indent="-266700"/>
            <a:r>
              <a:t>Unique due to physical abilities of robots</a:t>
            </a:r>
          </a:p>
        </p:txBody>
      </p:sp>
      <p:sp>
        <p:nvSpPr>
          <p:cNvPr id="77" name="Shape 77"/>
          <p:cNvSpPr/>
          <p:nvPr>
            <p:ph type="sldNum" sz="quarter" idx="2"/>
          </p:nvPr>
        </p:nvSpPr>
        <p:spPr>
          <a:xfrm>
            <a:off x="8405167" y="6454775"/>
            <a:ext cx="281633" cy="266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prstGeom prst="rect">
            <a:avLst/>
          </a:prstGeom>
        </p:spPr>
        <p:txBody>
          <a:bodyPr/>
          <a:lstStyle/>
          <a:p>
            <a:pPr/>
            <a:r>
              <a:t>Anthropomorphism</a:t>
            </a:r>
          </a:p>
        </p:txBody>
      </p:sp>
      <p:sp>
        <p:nvSpPr>
          <p:cNvPr id="295" name="Shape 295"/>
          <p:cNvSpPr/>
          <p:nvPr>
            <p:ph type="body" sz="half" idx="1"/>
          </p:nvPr>
        </p:nvSpPr>
        <p:spPr>
          <a:xfrm>
            <a:off x="889000" y="1943100"/>
            <a:ext cx="3479800" cy="3695700"/>
          </a:xfrm>
          <a:prstGeom prst="rect">
            <a:avLst/>
          </a:prstGeom>
        </p:spPr>
        <p:txBody>
          <a:bodyPr>
            <a:normAutofit fontScale="100000" lnSpcReduction="0"/>
          </a:bodyPr>
          <a:lstStyle/>
          <a:p>
            <a:pPr marL="1186814" indent="-508634" defTabSz="361695">
              <a:spcBef>
                <a:spcPts val="1500"/>
              </a:spcBef>
              <a:defRPr sz="2492"/>
            </a:pPr>
            <a:r>
              <a:t>People attribute intention to things that move on their own</a:t>
            </a:r>
          </a:p>
          <a:p>
            <a:pPr marL="1186814" indent="-508634" defTabSz="361695">
              <a:spcBef>
                <a:spcPts val="1500"/>
              </a:spcBef>
              <a:defRPr sz="2492"/>
            </a:pPr>
            <a:r>
              <a:t>How hard should we try to make a robot like a person?</a:t>
            </a:r>
          </a:p>
        </p:txBody>
      </p:sp>
      <p:sp>
        <p:nvSpPr>
          <p:cNvPr id="296" name="Shape 296"/>
          <p:cNvSpPr/>
          <p:nvPr/>
        </p:nvSpPr>
        <p:spPr>
          <a:xfrm>
            <a:off x="2635046" y="6032500"/>
            <a:ext cx="3860801" cy="63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pPr>
            <a:r>
              <a:t>Heider, Fritz and Simmel, Marianne (1944).</a:t>
            </a:r>
          </a:p>
          <a:p>
            <a:pPr>
              <a:defRPr sz="1200"/>
            </a:pPr>
            <a:r>
              <a:t> An Experimental Study of Apparent Behavior.</a:t>
            </a:r>
          </a:p>
          <a:p>
            <a:pPr>
              <a:defRPr sz="1200"/>
            </a:pPr>
            <a:r>
              <a:t>The American Journal of Psychology, 57(2), pp. 243-259.</a:t>
            </a:r>
          </a:p>
        </p:txBody>
      </p:sp>
      <p:pic>
        <p:nvPicPr>
          <p:cNvPr id="297" name="116008490.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470400" y="1955800"/>
            <a:ext cx="4639734" cy="347980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72000" fill="hold"/>
                                        <p:tgtEl>
                                          <p:spTgt spid="29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97"/>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title"/>
          </p:nvPr>
        </p:nvSpPr>
        <p:spPr>
          <a:prstGeom prst="rect">
            <a:avLst/>
          </a:prstGeom>
        </p:spPr>
        <p:txBody>
          <a:bodyPr/>
          <a:lstStyle/>
          <a:p>
            <a:pPr/>
            <a:r>
              <a:t>The Media Equation</a:t>
            </a:r>
          </a:p>
        </p:txBody>
      </p:sp>
      <p:sp>
        <p:nvSpPr>
          <p:cNvPr id="300" name="Shape 300"/>
          <p:cNvSpPr/>
          <p:nvPr>
            <p:ph type="body" idx="1"/>
          </p:nvPr>
        </p:nvSpPr>
        <p:spPr>
          <a:xfrm>
            <a:off x="889000" y="1676400"/>
            <a:ext cx="7353300" cy="4013200"/>
          </a:xfrm>
          <a:prstGeom prst="rect">
            <a:avLst/>
          </a:prstGeom>
        </p:spPr>
        <p:txBody>
          <a:bodyPr/>
          <a:lstStyle/>
          <a:p>
            <a:pPr marL="1333500"/>
            <a:r>
              <a:t>“People treat computers like people”</a:t>
            </a:r>
          </a:p>
          <a:p>
            <a:pPr marL="1333500"/>
            <a:r>
              <a:t>This can also extends to robots...         [Ham et al. 2012]</a:t>
            </a:r>
          </a:p>
          <a:p>
            <a:pPr lvl="1" marL="1778000"/>
            <a:r>
              <a:t>...up to a point [Bartneck and Hu 2008]</a:t>
            </a:r>
          </a:p>
        </p:txBody>
      </p:sp>
      <p:sp>
        <p:nvSpPr>
          <p:cNvPr id="301" name="Shape 301"/>
          <p:cNvSpPr/>
          <p:nvPr/>
        </p:nvSpPr>
        <p:spPr>
          <a:xfrm>
            <a:off x="6243570" y="5400575"/>
            <a:ext cx="2605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200"/>
            </a:pPr>
            <a:r>
              <a:t>Byron Reeves &amp; Clifford Nass </a:t>
            </a:r>
          </a:p>
          <a:p>
            <a:pPr>
              <a:defRPr i="1" sz="1200"/>
            </a:pPr>
            <a:r>
              <a:t>The Media Equation: How People Treat </a:t>
            </a:r>
          </a:p>
          <a:p>
            <a:pPr>
              <a:defRPr i="1" sz="1200"/>
            </a:pPr>
            <a:r>
              <a:t>Computers, Television, and New Media like </a:t>
            </a:r>
          </a:p>
          <a:p>
            <a:pPr>
              <a:defRPr i="1" sz="1200"/>
            </a:pPr>
            <a:r>
              <a:t>Real People and Places, </a:t>
            </a:r>
          </a:p>
          <a:p>
            <a:pPr>
              <a:defRPr sz="1200"/>
            </a:pPr>
            <a:r>
              <a:t>Cambridge University Press: 1996.</a:t>
            </a:r>
          </a:p>
        </p:txBody>
      </p:sp>
      <p:sp>
        <p:nvSpPr>
          <p:cNvPr id="302" name="Shape 302"/>
          <p:cNvSpPr/>
          <p:nvPr/>
        </p:nvSpPr>
        <p:spPr>
          <a:xfrm>
            <a:off x="90086" y="5484713"/>
            <a:ext cx="612140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00"/>
            </a:lvl1pPr>
          </a:lstStyle>
          <a:p>
            <a:pPr/>
            <a:r>
              <a:t>Ham, Jaap, Esch, Mirjam van, Limpens, Yvonne, Pee, Jente, Cabibihan, John-John, Ge, ShuzhiSam. “The Automaticity of Social Behavior towards Robots: The Influence of Cognitive Load on Interpersonal Distance to Approachable versus Less Approachable Robots”. Social Robotics, Lecture Notes in Computer Science,V 7621, 2012. pp 15-25.</a:t>
            </a:r>
          </a:p>
        </p:txBody>
      </p:sp>
      <p:sp>
        <p:nvSpPr>
          <p:cNvPr id="303" name="Shape 303"/>
          <p:cNvSpPr/>
          <p:nvPr/>
        </p:nvSpPr>
        <p:spPr>
          <a:xfrm>
            <a:off x="396039" y="6141739"/>
            <a:ext cx="4451227" cy="22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00"/>
            </a:lvl1pPr>
          </a:lstStyle>
          <a:p>
            <a:pPr/>
            <a:r>
              <a:t>Bartneck, C. and Hu, J. (2008) Exploring the abuse of robots. Interaction Studies 9(3): 415-433.</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title"/>
          </p:nvPr>
        </p:nvSpPr>
        <p:spPr>
          <a:prstGeom prst="rect">
            <a:avLst/>
          </a:prstGeom>
        </p:spPr>
        <p:txBody>
          <a:bodyPr/>
          <a:lstStyle/>
          <a:p>
            <a:pPr/>
            <a:r>
              <a:t>The Uncanny Valley</a:t>
            </a:r>
          </a:p>
        </p:txBody>
      </p:sp>
      <p:pic>
        <p:nvPicPr>
          <p:cNvPr id="306" name="droppedImage.png"/>
          <p:cNvPicPr>
            <a:picLocks noChangeAspect="1"/>
          </p:cNvPicPr>
          <p:nvPr/>
        </p:nvPicPr>
        <p:blipFill>
          <a:blip r:embed="rId2">
            <a:extLst/>
          </a:blip>
          <a:stretch>
            <a:fillRect/>
          </a:stretch>
        </p:blipFill>
        <p:spPr>
          <a:xfrm>
            <a:off x="2132821" y="1854200"/>
            <a:ext cx="4884616" cy="3810000"/>
          </a:xfrm>
          <a:prstGeom prst="rect">
            <a:avLst/>
          </a:prstGeom>
          <a:ln w="12700">
            <a:miter lim="400000"/>
          </a:ln>
        </p:spPr>
      </p:pic>
      <p:sp>
        <p:nvSpPr>
          <p:cNvPr id="307" name="Shape 307"/>
          <p:cNvSpPr/>
          <p:nvPr/>
        </p:nvSpPr>
        <p:spPr>
          <a:xfrm>
            <a:off x="5029200" y="6019800"/>
            <a:ext cx="3886200"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317500">
              <a:defRPr sz="900">
                <a:latin typeface="Times"/>
                <a:ea typeface="Times"/>
                <a:cs typeface="Times"/>
                <a:sym typeface="Times"/>
              </a:defRPr>
            </a:pPr>
            <a:r>
              <a:t>Mori, M. (1970/2012). </a:t>
            </a:r>
            <a:r>
              <a:rPr u="sng">
                <a:solidFill>
                  <a:srgbClr val="0000EE"/>
                </a:solidFill>
                <a:hlinkClick r:id="rId3" invalidUrl="" action="" tgtFrame="" tooltip="" history="1" highlightClick="0" endSnd="0"/>
              </a:rPr>
              <a:t>The uncanny valley</a:t>
            </a:r>
            <a:r>
              <a:t> (</a:t>
            </a:r>
            <a:r>
              <a:rPr u="sng">
                <a:solidFill>
                  <a:srgbClr val="0000EE"/>
                </a:solidFill>
                <a:hlinkClick r:id="rId4" invalidUrl="" action="" tgtFrame="" tooltip="" history="1" highlightClick="0" endSnd="0"/>
              </a:rPr>
              <a:t>K. F. MacDorman</a:t>
            </a:r>
            <a:r>
              <a:t> &amp; N. Kageki, Trans.). </a:t>
            </a:r>
            <a:r>
              <a:rPr i="1"/>
              <a:t>IEEE Robotics &amp; Automation Magazine, 19</a:t>
            </a:r>
            <a:r>
              <a:t>(2), 98–100.</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title"/>
          </p:nvPr>
        </p:nvSpPr>
        <p:spPr>
          <a:prstGeom prst="rect">
            <a:avLst/>
          </a:prstGeom>
        </p:spPr>
        <p:txBody>
          <a:bodyPr/>
          <a:lstStyle/>
          <a:p>
            <a:pPr/>
            <a:r>
              <a:t>Design Choices</a:t>
            </a:r>
          </a:p>
        </p:txBody>
      </p:sp>
      <p:pic>
        <p:nvPicPr>
          <p:cNvPr id="310" name="droppedImage.png"/>
          <p:cNvPicPr>
            <a:picLocks noChangeAspect="1"/>
          </p:cNvPicPr>
          <p:nvPr/>
        </p:nvPicPr>
        <p:blipFill>
          <a:blip r:embed="rId2">
            <a:extLst/>
          </a:blip>
          <a:stretch>
            <a:fillRect/>
          </a:stretch>
        </p:blipFill>
        <p:spPr>
          <a:xfrm>
            <a:off x="4495800" y="1943100"/>
            <a:ext cx="3752850" cy="2501900"/>
          </a:xfrm>
          <a:prstGeom prst="rect">
            <a:avLst/>
          </a:prstGeom>
          <a:ln w="12700">
            <a:miter lim="400000"/>
          </a:ln>
        </p:spPr>
      </p:pic>
      <p:sp>
        <p:nvSpPr>
          <p:cNvPr id="311" name="Shape 311"/>
          <p:cNvSpPr/>
          <p:nvPr/>
        </p:nvSpPr>
        <p:spPr>
          <a:xfrm>
            <a:off x="5630758" y="4594324"/>
            <a:ext cx="1482726"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Geminoids</a:t>
            </a:r>
          </a:p>
          <a:p>
            <a:pPr>
              <a:defRPr sz="1600"/>
            </a:pPr>
            <a:r>
              <a:t>Hiroshi Ishiguro</a:t>
            </a:r>
          </a:p>
          <a:p>
            <a:pPr>
              <a:defRPr sz="1600"/>
            </a:pPr>
            <a:r>
              <a:t>2005</a:t>
            </a:r>
          </a:p>
        </p:txBody>
      </p:sp>
      <p:sp>
        <p:nvSpPr>
          <p:cNvPr id="312" name="Shape 312"/>
          <p:cNvSpPr/>
          <p:nvPr/>
        </p:nvSpPr>
        <p:spPr>
          <a:xfrm>
            <a:off x="1285523" y="5442644"/>
            <a:ext cx="1368525"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Keepon</a:t>
            </a:r>
          </a:p>
          <a:p>
            <a:pPr>
              <a:defRPr sz="1600"/>
            </a:pPr>
            <a:r>
              <a:t>Hideki Kozima</a:t>
            </a:r>
          </a:p>
          <a:p>
            <a:pPr>
              <a:defRPr sz="1600"/>
            </a:pPr>
            <a:r>
              <a:t>2003</a:t>
            </a:r>
          </a:p>
        </p:txBody>
      </p:sp>
      <p:pic>
        <p:nvPicPr>
          <p:cNvPr id="313" name="droppedImage.png"/>
          <p:cNvPicPr>
            <a:picLocks noChangeAspect="1"/>
          </p:cNvPicPr>
          <p:nvPr/>
        </p:nvPicPr>
        <p:blipFill>
          <a:blip r:embed="rId3">
            <a:extLst/>
          </a:blip>
          <a:stretch>
            <a:fillRect/>
          </a:stretch>
        </p:blipFill>
        <p:spPr>
          <a:xfrm>
            <a:off x="774700" y="1930400"/>
            <a:ext cx="2387600" cy="3183467"/>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title"/>
          </p:nvPr>
        </p:nvSpPr>
        <p:spPr>
          <a:prstGeom prst="rect">
            <a:avLst/>
          </a:prstGeom>
        </p:spPr>
        <p:txBody>
          <a:bodyPr/>
          <a:lstStyle/>
          <a:p>
            <a:pPr/>
            <a:r>
              <a:t>Social Robotics</a:t>
            </a:r>
          </a:p>
        </p:txBody>
      </p:sp>
      <p:sp>
        <p:nvSpPr>
          <p:cNvPr id="316" name="Shape 316"/>
          <p:cNvSpPr/>
          <p:nvPr>
            <p:ph type="body" sz="half" idx="1"/>
          </p:nvPr>
        </p:nvSpPr>
        <p:spPr>
          <a:xfrm>
            <a:off x="482600" y="1943100"/>
            <a:ext cx="4076700" cy="4013200"/>
          </a:xfrm>
          <a:prstGeom prst="rect">
            <a:avLst/>
          </a:prstGeom>
        </p:spPr>
        <p:txBody>
          <a:bodyPr>
            <a:normAutofit fontScale="100000" lnSpcReduction="0"/>
          </a:bodyPr>
          <a:lstStyle/>
          <a:p>
            <a:pPr marL="920114" indent="-394334" defTabSz="280415">
              <a:spcBef>
                <a:spcPts val="1100"/>
              </a:spcBef>
              <a:defRPr sz="1932"/>
            </a:pPr>
            <a:r>
              <a:t>A robot that interacts with people using social cues and behaviors</a:t>
            </a:r>
          </a:p>
          <a:p>
            <a:pPr lvl="1" marL="1226819" indent="-394334" defTabSz="280415">
              <a:spcBef>
                <a:spcPts val="1100"/>
              </a:spcBef>
              <a:defRPr sz="1932"/>
            </a:pPr>
            <a:r>
              <a:t>Follow human social conventions</a:t>
            </a:r>
          </a:p>
          <a:p>
            <a:pPr lvl="1" marL="1226819" indent="-394334" defTabSz="280415">
              <a:spcBef>
                <a:spcPts val="1100"/>
              </a:spcBef>
              <a:defRPr sz="1932"/>
            </a:pPr>
            <a:r>
              <a:t>Model and predict human behavior</a:t>
            </a:r>
          </a:p>
          <a:p>
            <a:pPr marL="920114" indent="-394334" defTabSz="280415">
              <a:spcBef>
                <a:spcPts val="1100"/>
              </a:spcBef>
              <a:defRPr sz="1932"/>
            </a:pPr>
            <a:r>
              <a:t>Entertainment</a:t>
            </a:r>
          </a:p>
          <a:p>
            <a:pPr marL="920114" indent="-394334" defTabSz="280415">
              <a:spcBef>
                <a:spcPts val="1100"/>
              </a:spcBef>
              <a:defRPr sz="1932"/>
            </a:pPr>
            <a:r>
              <a:t>Therapy</a:t>
            </a:r>
          </a:p>
          <a:p>
            <a:pPr marL="920114" indent="-394334" defTabSz="280415">
              <a:spcBef>
                <a:spcPts val="1100"/>
              </a:spcBef>
              <a:defRPr sz="1932"/>
            </a:pPr>
            <a:r>
              <a:t>Study human social behavior</a:t>
            </a:r>
          </a:p>
        </p:txBody>
      </p:sp>
      <p:pic>
        <p:nvPicPr>
          <p:cNvPr id="317" name="droppedImage.png"/>
          <p:cNvPicPr>
            <a:picLocks noChangeAspect="1"/>
          </p:cNvPicPr>
          <p:nvPr/>
        </p:nvPicPr>
        <p:blipFill>
          <a:blip r:embed="rId2">
            <a:extLst/>
          </a:blip>
          <a:stretch>
            <a:fillRect/>
          </a:stretch>
        </p:blipFill>
        <p:spPr>
          <a:xfrm>
            <a:off x="4876800" y="2082800"/>
            <a:ext cx="2000820" cy="1321594"/>
          </a:xfrm>
          <a:prstGeom prst="rect">
            <a:avLst/>
          </a:prstGeom>
          <a:ln w="12700">
            <a:miter lim="400000"/>
          </a:ln>
        </p:spPr>
      </p:pic>
      <p:pic>
        <p:nvPicPr>
          <p:cNvPr id="318" name="droppedImage.png"/>
          <p:cNvPicPr>
            <a:picLocks noChangeAspect="1"/>
          </p:cNvPicPr>
          <p:nvPr/>
        </p:nvPicPr>
        <p:blipFill>
          <a:blip r:embed="rId3">
            <a:extLst/>
          </a:blip>
          <a:stretch>
            <a:fillRect/>
          </a:stretch>
        </p:blipFill>
        <p:spPr>
          <a:xfrm>
            <a:off x="6972300" y="2057400"/>
            <a:ext cx="2032000" cy="1354667"/>
          </a:xfrm>
          <a:prstGeom prst="rect">
            <a:avLst/>
          </a:prstGeom>
          <a:ln w="12700">
            <a:miter lim="400000"/>
          </a:ln>
        </p:spPr>
      </p:pic>
      <p:sp>
        <p:nvSpPr>
          <p:cNvPr id="319" name="Shape 319"/>
          <p:cNvSpPr/>
          <p:nvPr/>
        </p:nvSpPr>
        <p:spPr>
          <a:xfrm>
            <a:off x="5444549" y="3441700"/>
            <a:ext cx="855019"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Right</a:t>
            </a:r>
          </a:p>
        </p:txBody>
      </p:sp>
      <p:sp>
        <p:nvSpPr>
          <p:cNvPr id="320" name="Shape 320"/>
          <p:cNvSpPr/>
          <p:nvPr/>
        </p:nvSpPr>
        <p:spPr>
          <a:xfrm>
            <a:off x="7417117" y="3441700"/>
            <a:ext cx="1142555"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Wrong</a:t>
            </a:r>
          </a:p>
        </p:txBody>
      </p:sp>
      <p:pic>
        <p:nvPicPr>
          <p:cNvPr id="321" name="droppedImage.png"/>
          <p:cNvPicPr>
            <a:picLocks noChangeAspect="1"/>
          </p:cNvPicPr>
          <p:nvPr/>
        </p:nvPicPr>
        <p:blipFill>
          <a:blip r:embed="rId4">
            <a:extLst/>
          </a:blip>
          <a:stretch>
            <a:fillRect/>
          </a:stretch>
        </p:blipFill>
        <p:spPr>
          <a:xfrm>
            <a:off x="5930900" y="4165600"/>
            <a:ext cx="2159000" cy="1855670"/>
          </a:xfrm>
          <a:prstGeom prst="rect">
            <a:avLst/>
          </a:prstGeom>
          <a:ln w="12700">
            <a:miter lim="400000"/>
          </a:ln>
        </p:spPr>
      </p:pic>
      <p:sp>
        <p:nvSpPr>
          <p:cNvPr id="322" name="Shape 322"/>
          <p:cNvSpPr/>
          <p:nvPr/>
        </p:nvSpPr>
        <p:spPr>
          <a:xfrm>
            <a:off x="5646335" y="6052442"/>
            <a:ext cx="2719587"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Kaspar</a:t>
            </a:r>
          </a:p>
          <a:p>
            <a:pPr>
              <a:defRPr sz="1600"/>
            </a:pPr>
            <a:r>
              <a:t>Kerstin Dautenhahn, 2005-2013</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p>
            <a:pPr/>
            <a:r>
              <a:t>Multimodal Communication</a:t>
            </a:r>
          </a:p>
        </p:txBody>
      </p:sp>
      <p:sp>
        <p:nvSpPr>
          <p:cNvPr id="325" name="Shape 325"/>
          <p:cNvSpPr/>
          <p:nvPr>
            <p:ph type="body" idx="1"/>
          </p:nvPr>
        </p:nvSpPr>
        <p:spPr>
          <a:prstGeom prst="rect">
            <a:avLst/>
          </a:prstGeom>
        </p:spPr>
        <p:txBody>
          <a:bodyPr>
            <a:normAutofit fontScale="100000" lnSpcReduction="0"/>
          </a:bodyPr>
          <a:lstStyle/>
          <a:p>
            <a:pPr marL="1266825" indent="-542925" defTabSz="386079">
              <a:spcBef>
                <a:spcPts val="1600"/>
              </a:spcBef>
              <a:defRPr sz="2660"/>
            </a:pPr>
            <a:r>
              <a:t>“HCI” interaction</a:t>
            </a:r>
          </a:p>
          <a:p>
            <a:pPr marL="1266825" indent="-542925" defTabSz="386079">
              <a:spcBef>
                <a:spcPts val="1600"/>
              </a:spcBef>
              <a:defRPr sz="2660"/>
            </a:pPr>
            <a:r>
              <a:t>Speech</a:t>
            </a:r>
          </a:p>
          <a:p>
            <a:pPr marL="1266825" indent="-542925" defTabSz="386079">
              <a:spcBef>
                <a:spcPts val="1600"/>
              </a:spcBef>
              <a:defRPr sz="2660"/>
            </a:pPr>
            <a:r>
              <a:t>Nonverbal communication</a:t>
            </a:r>
          </a:p>
          <a:p>
            <a:pPr lvl="1" marL="1689100" indent="-542925" defTabSz="386079">
              <a:spcBef>
                <a:spcPts val="1600"/>
              </a:spcBef>
              <a:defRPr sz="2660"/>
            </a:pPr>
            <a:r>
              <a:t>Gesture</a:t>
            </a:r>
          </a:p>
          <a:p>
            <a:pPr lvl="1" marL="1689100" indent="-542925" defTabSz="386079">
              <a:spcBef>
                <a:spcPts val="1600"/>
              </a:spcBef>
              <a:defRPr sz="2660"/>
            </a:pPr>
            <a:r>
              <a:t>Gaze</a:t>
            </a:r>
          </a:p>
          <a:p>
            <a:pPr lvl="1" marL="1689100" indent="-542925" defTabSz="386079">
              <a:spcBef>
                <a:spcPts val="1600"/>
              </a:spcBef>
              <a:defRPr sz="2660"/>
            </a:pPr>
            <a:r>
              <a:t>Proxemics</a:t>
            </a:r>
          </a:p>
          <a:p>
            <a:pPr lvl="1" marL="1689100" indent="-542925" defTabSz="386079">
              <a:spcBef>
                <a:spcPts val="1600"/>
              </a:spcBef>
              <a:defRPr sz="2660"/>
            </a:pPr>
            <a:r>
              <a:t>Emotional expressions</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title"/>
          </p:nvPr>
        </p:nvSpPr>
        <p:spPr>
          <a:prstGeom prst="rect">
            <a:avLst/>
          </a:prstGeom>
        </p:spPr>
        <p:txBody>
          <a:bodyPr/>
          <a:lstStyle/>
          <a:p>
            <a:pPr/>
            <a:r>
              <a:t>Gaze and Communication</a:t>
            </a:r>
          </a:p>
        </p:txBody>
      </p:sp>
      <p:sp>
        <p:nvSpPr>
          <p:cNvPr id="328" name="Shape 328"/>
          <p:cNvSpPr/>
          <p:nvPr>
            <p:ph type="body" sz="half" idx="1"/>
          </p:nvPr>
        </p:nvSpPr>
        <p:spPr>
          <a:xfrm>
            <a:off x="889000" y="1943100"/>
            <a:ext cx="5003800" cy="4013200"/>
          </a:xfrm>
          <a:prstGeom prst="rect">
            <a:avLst/>
          </a:prstGeom>
        </p:spPr>
        <p:txBody>
          <a:bodyPr>
            <a:normAutofit fontScale="100000" lnSpcReduction="0"/>
          </a:bodyPr>
          <a:lstStyle/>
          <a:p>
            <a:pPr marL="720090" indent="-308610" defTabSz="219456">
              <a:spcBef>
                <a:spcPts val="900"/>
              </a:spcBef>
              <a:defRPr sz="1512"/>
            </a:pPr>
            <a:r>
              <a:t>Mutual gaze is critical part of face-to-face interaction [Argyle 1988]</a:t>
            </a:r>
          </a:p>
          <a:p>
            <a:pPr lvl="1" marL="960120" indent="-308610" defTabSz="219456">
              <a:spcBef>
                <a:spcPts val="900"/>
              </a:spcBef>
              <a:defRPr sz="1512"/>
            </a:pPr>
            <a:r>
              <a:t>Precursor to, primes for joint attention                        [Farroni 2003, Saito et. al. 2010]</a:t>
            </a:r>
          </a:p>
          <a:p>
            <a:pPr lvl="1" marL="960120" indent="-308610" defTabSz="219456">
              <a:spcBef>
                <a:spcPts val="900"/>
              </a:spcBef>
              <a:defRPr sz="1512"/>
            </a:pPr>
            <a:r>
              <a:t>Communicates social engagement [Cook and Smith 1975], intention [Tomasello et al 2007]</a:t>
            </a:r>
          </a:p>
          <a:p>
            <a:pPr lvl="1" marL="960120" indent="-308610" defTabSz="219456">
              <a:spcBef>
                <a:spcPts val="900"/>
              </a:spcBef>
              <a:defRPr sz="1512"/>
            </a:pPr>
            <a:r>
              <a:t>Helps regulate turn-taking                     [Trevarthan and Aitken 2001, Kleinke 1986]</a:t>
            </a:r>
          </a:p>
          <a:p>
            <a:pPr marL="720090" indent="-308610" defTabSz="219456">
              <a:spcBef>
                <a:spcPts val="900"/>
              </a:spcBef>
              <a:defRPr sz="1512"/>
            </a:pPr>
            <a:r>
              <a:t>Absence of meaningful gaze makes it hard to understand cues given by an agent                      [Garau 2001, Wang and Gratch 2010]</a:t>
            </a:r>
          </a:p>
          <a:p>
            <a:pPr marL="720090" indent="-308610" defTabSz="219456">
              <a:spcBef>
                <a:spcPts val="900"/>
              </a:spcBef>
              <a:defRPr sz="1512"/>
            </a:pPr>
            <a:r>
              <a:t>Humans gaze at robot face less than a child’s when interacting (possibly due to unrealistic gaze control) [Vollmer et. al. 2009]</a:t>
            </a:r>
          </a:p>
        </p:txBody>
      </p:sp>
      <p:pic>
        <p:nvPicPr>
          <p:cNvPr id="329" name="000_0099.jpg"/>
          <p:cNvPicPr>
            <a:picLocks noChangeAspect="1"/>
          </p:cNvPicPr>
          <p:nvPr/>
        </p:nvPicPr>
        <p:blipFill>
          <a:blip r:embed="rId2">
            <a:extLst/>
          </a:blip>
          <a:stretch>
            <a:fillRect/>
          </a:stretch>
        </p:blipFill>
        <p:spPr>
          <a:xfrm>
            <a:off x="6113240" y="3822700"/>
            <a:ext cx="2628901" cy="1976810"/>
          </a:xfrm>
          <a:prstGeom prst="rect">
            <a:avLst/>
          </a:prstGeom>
          <a:ln w="12700">
            <a:miter lim="400000"/>
          </a:ln>
        </p:spPr>
      </p:pic>
      <p:pic>
        <p:nvPicPr>
          <p:cNvPr id="330" name="icubhead.jpg"/>
          <p:cNvPicPr>
            <a:picLocks noChangeAspect="1"/>
          </p:cNvPicPr>
          <p:nvPr/>
        </p:nvPicPr>
        <p:blipFill>
          <a:blip r:embed="rId3">
            <a:extLst/>
          </a:blip>
          <a:stretch>
            <a:fillRect/>
          </a:stretch>
        </p:blipFill>
        <p:spPr>
          <a:xfrm>
            <a:off x="6629400" y="1993900"/>
            <a:ext cx="1580555" cy="1638292"/>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title"/>
          </p:nvPr>
        </p:nvSpPr>
        <p:spPr>
          <a:prstGeom prst="rect">
            <a:avLst/>
          </a:prstGeom>
        </p:spPr>
        <p:txBody>
          <a:bodyPr/>
          <a:lstStyle/>
          <a:p>
            <a:pPr/>
            <a:r>
              <a:t>Proxemics</a:t>
            </a:r>
          </a:p>
        </p:txBody>
      </p:sp>
      <p:sp>
        <p:nvSpPr>
          <p:cNvPr id="333" name="Shape 333"/>
          <p:cNvSpPr/>
          <p:nvPr>
            <p:ph type="body" sz="half" idx="1"/>
          </p:nvPr>
        </p:nvSpPr>
        <p:spPr>
          <a:xfrm>
            <a:off x="889000" y="1943100"/>
            <a:ext cx="5638800" cy="4013200"/>
          </a:xfrm>
          <a:prstGeom prst="rect">
            <a:avLst/>
          </a:prstGeom>
        </p:spPr>
        <p:txBody>
          <a:bodyPr>
            <a:normAutofit fontScale="100000" lnSpcReduction="0"/>
          </a:bodyPr>
          <a:lstStyle/>
          <a:p>
            <a:pPr marL="1133475" indent="-485775" defTabSz="345440">
              <a:spcBef>
                <a:spcPts val="1400"/>
              </a:spcBef>
              <a:defRPr sz="2380"/>
            </a:pPr>
            <a:r>
              <a:t>Impact of spatial relationships between agents on interaction     [Hall 1963]</a:t>
            </a:r>
          </a:p>
          <a:p>
            <a:pPr marL="1133475" indent="-485775" defTabSz="345440">
              <a:spcBef>
                <a:spcPts val="1400"/>
              </a:spcBef>
              <a:defRPr sz="2380"/>
            </a:pPr>
            <a:r>
              <a:t>Culturally influenced</a:t>
            </a:r>
          </a:p>
          <a:p>
            <a:pPr marL="1133475" indent="-485775" defTabSz="345440">
              <a:spcBef>
                <a:spcPts val="1400"/>
              </a:spcBef>
              <a:defRPr sz="2380"/>
            </a:pPr>
            <a:r>
              <a:t>Distance, angle of robot approach effects human comfort    [Dautenhahn et al. 06]</a:t>
            </a:r>
          </a:p>
          <a:p>
            <a:pPr marL="1133475" indent="-485775" defTabSz="345440">
              <a:spcBef>
                <a:spcPts val="1400"/>
              </a:spcBef>
              <a:defRPr sz="2380"/>
            </a:pPr>
            <a:r>
              <a:t>Gender, personality, familiarity with robots [Takayama &amp; Pantofaru 09]</a:t>
            </a:r>
          </a:p>
        </p:txBody>
      </p:sp>
      <p:pic>
        <p:nvPicPr>
          <p:cNvPr id="334" name="droppedImage.png"/>
          <p:cNvPicPr>
            <a:picLocks noChangeAspect="1"/>
          </p:cNvPicPr>
          <p:nvPr/>
        </p:nvPicPr>
        <p:blipFill>
          <a:blip r:embed="rId2">
            <a:extLst/>
          </a:blip>
          <a:stretch>
            <a:fillRect/>
          </a:stretch>
        </p:blipFill>
        <p:spPr>
          <a:xfrm>
            <a:off x="6705600" y="4191000"/>
            <a:ext cx="2157893" cy="2120900"/>
          </a:xfrm>
          <a:prstGeom prst="rect">
            <a:avLst/>
          </a:prstGeom>
          <a:ln w="12700">
            <a:miter lim="400000"/>
          </a:ln>
        </p:spPr>
      </p:pic>
      <p:pic>
        <p:nvPicPr>
          <p:cNvPr id="335" name="droppedImage.png"/>
          <p:cNvPicPr>
            <a:picLocks noChangeAspect="1"/>
          </p:cNvPicPr>
          <p:nvPr/>
        </p:nvPicPr>
        <p:blipFill>
          <a:blip r:embed="rId3">
            <a:extLst/>
          </a:blip>
          <a:stretch>
            <a:fillRect/>
          </a:stretch>
        </p:blipFill>
        <p:spPr>
          <a:xfrm>
            <a:off x="6718300" y="1981200"/>
            <a:ext cx="2148115" cy="1879600"/>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title"/>
          </p:nvPr>
        </p:nvSpPr>
        <p:spPr>
          <a:prstGeom prst="rect">
            <a:avLst/>
          </a:prstGeom>
        </p:spPr>
        <p:txBody>
          <a:bodyPr/>
          <a:lstStyle/>
          <a:p>
            <a:pPr/>
            <a:r>
              <a:t>Emotional Expressions</a:t>
            </a:r>
          </a:p>
        </p:txBody>
      </p:sp>
      <p:sp>
        <p:nvSpPr>
          <p:cNvPr id="338" name="Shape 338"/>
          <p:cNvSpPr/>
          <p:nvPr>
            <p:ph type="body" sz="half" idx="1"/>
          </p:nvPr>
        </p:nvSpPr>
        <p:spPr>
          <a:xfrm>
            <a:off x="889000" y="1943100"/>
            <a:ext cx="4165600" cy="4013200"/>
          </a:xfrm>
          <a:prstGeom prst="rect">
            <a:avLst/>
          </a:prstGeom>
        </p:spPr>
        <p:txBody>
          <a:bodyPr>
            <a:normAutofit fontScale="100000" lnSpcReduction="0"/>
          </a:bodyPr>
          <a:lstStyle/>
          <a:p>
            <a:pPr marL="1133475" indent="-485775" defTabSz="345440">
              <a:spcBef>
                <a:spcPts val="1400"/>
              </a:spcBef>
              <a:defRPr sz="2380"/>
            </a:pPr>
            <a:r>
              <a:t>Intuitive way to communicate robot’s internal state to user</a:t>
            </a:r>
          </a:p>
          <a:p>
            <a:pPr marL="1133475" indent="-485775" defTabSz="345440">
              <a:spcBef>
                <a:spcPts val="1400"/>
              </a:spcBef>
              <a:defRPr sz="2380"/>
            </a:pPr>
            <a:r>
              <a:t>Success of expression recognition dependent on embodiment</a:t>
            </a:r>
          </a:p>
          <a:p>
            <a:pPr marL="1133475" indent="-485775" defTabSz="345440">
              <a:spcBef>
                <a:spcPts val="1400"/>
              </a:spcBef>
              <a:defRPr sz="2380"/>
            </a:pPr>
            <a:r>
              <a:t>May include underlying computational model of emotion</a:t>
            </a:r>
          </a:p>
        </p:txBody>
      </p:sp>
      <p:sp>
        <p:nvSpPr>
          <p:cNvPr id="339" name="Shape 339"/>
          <p:cNvSpPr/>
          <p:nvPr/>
        </p:nvSpPr>
        <p:spPr>
          <a:xfrm>
            <a:off x="5890612" y="5382716"/>
            <a:ext cx="1981003"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Kismet</a:t>
            </a:r>
          </a:p>
          <a:p>
            <a:pPr>
              <a:defRPr sz="1600"/>
            </a:pPr>
            <a:r>
              <a:t>Cynthia Breazeal, 2000</a:t>
            </a:r>
          </a:p>
        </p:txBody>
      </p:sp>
      <p:pic>
        <p:nvPicPr>
          <p:cNvPr id="340" name="droppedImage.png"/>
          <p:cNvPicPr>
            <a:picLocks noChangeAspect="1"/>
          </p:cNvPicPr>
          <p:nvPr/>
        </p:nvPicPr>
        <p:blipFill>
          <a:blip r:embed="rId2">
            <a:extLst/>
          </a:blip>
          <a:stretch>
            <a:fillRect/>
          </a:stretch>
        </p:blipFill>
        <p:spPr>
          <a:xfrm>
            <a:off x="5080000" y="1892300"/>
            <a:ext cx="3612791" cy="3276600"/>
          </a:xfrm>
          <a:prstGeom prst="rect">
            <a:avLst/>
          </a:pr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title"/>
          </p:nvPr>
        </p:nvSpPr>
        <p:spPr>
          <a:prstGeom prst="rect">
            <a:avLst/>
          </a:prstGeom>
        </p:spPr>
        <p:txBody>
          <a:bodyPr/>
          <a:lstStyle/>
          <a:p>
            <a:pPr/>
            <a:r>
              <a:t>Social Learning</a:t>
            </a:r>
          </a:p>
        </p:txBody>
      </p:sp>
      <p:sp>
        <p:nvSpPr>
          <p:cNvPr id="343" name="Shape 343"/>
          <p:cNvSpPr/>
          <p:nvPr>
            <p:ph type="body" sz="half" idx="1"/>
          </p:nvPr>
        </p:nvSpPr>
        <p:spPr>
          <a:xfrm>
            <a:off x="889000" y="1943100"/>
            <a:ext cx="4787900" cy="4013200"/>
          </a:xfrm>
          <a:prstGeom prst="rect">
            <a:avLst/>
          </a:prstGeom>
        </p:spPr>
        <p:txBody>
          <a:bodyPr>
            <a:normAutofit fontScale="100000" lnSpcReduction="0"/>
          </a:bodyPr>
          <a:lstStyle/>
          <a:p>
            <a:pPr marL="1026794" indent="-440054" defTabSz="312927">
              <a:spcBef>
                <a:spcPts val="1300"/>
              </a:spcBef>
              <a:defRPr sz="2156"/>
            </a:pPr>
            <a:r>
              <a:t>People learn from other people</a:t>
            </a:r>
          </a:p>
          <a:p>
            <a:pPr marL="1026794" indent="-440054" defTabSz="312927">
              <a:spcBef>
                <a:spcPts val="1300"/>
              </a:spcBef>
              <a:defRPr sz="2156"/>
            </a:pPr>
            <a:r>
              <a:t>Can we improve robot learning by making them learn from humans?</a:t>
            </a:r>
          </a:p>
          <a:p>
            <a:pPr marL="1026794" indent="-440054" defTabSz="312927">
              <a:spcBef>
                <a:spcPts val="1300"/>
              </a:spcBef>
              <a:defRPr sz="2156"/>
            </a:pPr>
            <a:r>
              <a:t>Can we improve robot learning by making them learn </a:t>
            </a:r>
            <a:r>
              <a:rPr i="1"/>
              <a:t>like</a:t>
            </a:r>
            <a:r>
              <a:t> humans?</a:t>
            </a:r>
          </a:p>
          <a:p>
            <a:pPr marL="1026794" indent="-440054" defTabSz="312927">
              <a:spcBef>
                <a:spcPts val="1300"/>
              </a:spcBef>
              <a:defRPr sz="2156"/>
            </a:pPr>
            <a:r>
              <a:t>Can humans learn from robots if they work together as peers?</a:t>
            </a:r>
          </a:p>
        </p:txBody>
      </p:sp>
      <p:pic>
        <p:nvPicPr>
          <p:cNvPr id="344" name="droppedImage.pdf"/>
          <p:cNvPicPr>
            <a:picLocks noChangeAspect="1"/>
          </p:cNvPicPr>
          <p:nvPr/>
        </p:nvPicPr>
        <p:blipFill>
          <a:blip r:embed="rId2">
            <a:extLst/>
          </a:blip>
          <a:stretch>
            <a:fillRect/>
          </a:stretch>
        </p:blipFill>
        <p:spPr>
          <a:xfrm>
            <a:off x="6032500" y="2743200"/>
            <a:ext cx="2281982" cy="2120900"/>
          </a:xfrm>
          <a:prstGeom prst="rect">
            <a:avLst/>
          </a:prstGeom>
          <a:ln w="12700">
            <a:miter lim="400000"/>
          </a:ln>
        </p:spPr>
      </p:pic>
      <p:sp>
        <p:nvSpPr>
          <p:cNvPr id="345" name="Shape 345"/>
          <p:cNvSpPr/>
          <p:nvPr/>
        </p:nvSpPr>
        <p:spPr>
          <a:xfrm>
            <a:off x="4025900" y="5994400"/>
            <a:ext cx="4953000" cy="774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100" marR="406400" algn="l" defTabSz="317500">
              <a:defRPr b="1" sz="800">
                <a:solidFill>
                  <a:srgbClr val="555555"/>
                </a:solidFill>
                <a:latin typeface="Helvetica"/>
                <a:ea typeface="Helvetica"/>
                <a:cs typeface="Helvetica"/>
                <a:sym typeface="Helvetica"/>
              </a:defRPr>
            </a:pPr>
            <a:r>
              <a:t>Human-Robot Cross-Training: Computational Formulation, Modeling and Evaluation of a Human Team Training Strategy</a:t>
            </a:r>
            <a:r>
              <a:rPr b="0" sz="1100"/>
              <a:t> </a:t>
            </a:r>
            <a:br>
              <a:rPr b="0" sz="900">
                <a:latin typeface="Times New Roman"/>
                <a:ea typeface="Times New Roman"/>
                <a:cs typeface="Times New Roman"/>
                <a:sym typeface="Times New Roman"/>
              </a:rPr>
            </a:br>
            <a:r>
              <a:rPr b="0" sz="900">
                <a:latin typeface="Times New Roman"/>
                <a:ea typeface="Times New Roman"/>
                <a:cs typeface="Times New Roman"/>
                <a:sym typeface="Times New Roman"/>
              </a:rPr>
              <a:t>Stefanos Nikolaidis </a:t>
            </a:r>
            <a:r>
              <a:rPr b="0" i="1" sz="900">
                <a:latin typeface="Times New Roman"/>
                <a:ea typeface="Times New Roman"/>
                <a:cs typeface="Times New Roman"/>
                <a:sym typeface="Times New Roman"/>
              </a:rPr>
              <a:t>(Massachusetts Institute of Technology)</a:t>
            </a:r>
            <a:br>
              <a:rPr b="0" i="1" sz="900">
                <a:latin typeface="Times New Roman"/>
                <a:ea typeface="Times New Roman"/>
                <a:cs typeface="Times New Roman"/>
                <a:sym typeface="Times New Roman"/>
              </a:rPr>
            </a:br>
            <a:r>
              <a:rPr b="0" sz="900">
                <a:latin typeface="Times New Roman"/>
                <a:ea typeface="Times New Roman"/>
                <a:cs typeface="Times New Roman"/>
                <a:sym typeface="Times New Roman"/>
              </a:rPr>
              <a:t>Julie Shah </a:t>
            </a:r>
            <a:r>
              <a:rPr b="0" i="1" sz="900">
                <a:latin typeface="Times New Roman"/>
                <a:ea typeface="Times New Roman"/>
                <a:cs typeface="Times New Roman"/>
                <a:sym typeface="Times New Roman"/>
              </a:rPr>
              <a:t>(Massachusetts Institute of Technology)</a:t>
            </a:r>
            <a:endParaRPr b="0" i="1" sz="900">
              <a:latin typeface="Times New Roman"/>
              <a:ea typeface="Times New Roman"/>
              <a:cs typeface="Times New Roman"/>
              <a:sym typeface="Times New Roman"/>
            </a:endParaRPr>
          </a:p>
          <a:p>
            <a:pPr marL="38100" marR="406400" algn="l" defTabSz="317500">
              <a:defRPr b="1" sz="800">
                <a:solidFill>
                  <a:srgbClr val="555555"/>
                </a:solidFill>
                <a:latin typeface="Helvetica"/>
                <a:ea typeface="Helvetica"/>
                <a:cs typeface="Helvetica"/>
                <a:sym typeface="Helvetica"/>
              </a:defRPr>
            </a:pPr>
            <a:r>
              <a:rPr b="0" i="1" sz="900">
                <a:latin typeface="Times New Roman"/>
                <a:ea typeface="Times New Roman"/>
                <a:cs typeface="Times New Roman"/>
                <a:sym typeface="Times New Roman"/>
              </a:rPr>
              <a:t>HRI 2013</a:t>
            </a:r>
          </a:p>
        </p:txBody>
      </p:sp>
      <p:sp>
        <p:nvSpPr>
          <p:cNvPr id="346" name="Shape 346"/>
          <p:cNvSpPr/>
          <p:nvPr/>
        </p:nvSpPr>
        <p:spPr>
          <a:xfrm>
            <a:off x="431800" y="5981700"/>
            <a:ext cx="3022600"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317500">
              <a:defRPr sz="900" u="sng">
                <a:solidFill>
                  <a:srgbClr val="0000EE"/>
                </a:solidFill>
                <a:latin typeface="Times"/>
                <a:ea typeface="Times"/>
                <a:cs typeface="Times"/>
                <a:sym typeface="Times"/>
              </a:defRPr>
            </a:pPr>
            <a:r>
              <a:rPr u="none">
                <a:solidFill>
                  <a:srgbClr val="000000"/>
                </a:solidFill>
              </a:rPr>
              <a:t>A. Meltzoff, “</a:t>
            </a:r>
            <a:r>
              <a:rPr>
                <a:hlinkClick r:id="rId3" invalidUrl="" action="" tgtFrame="" tooltip="" history="1" highlightClick="0" endSnd="0"/>
              </a:rPr>
              <a:t>Like-me: a foundation for social cognition</a:t>
            </a:r>
            <a:r>
              <a:rPr u="none">
                <a:solidFill>
                  <a:srgbClr val="000000"/>
                </a:solidFill>
              </a:rPr>
              <a:t>” Developmental Science 10:1, 2007.</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hape 79"/>
          <p:cNvSpPr/>
          <p:nvPr>
            <p:ph type="title"/>
          </p:nvPr>
        </p:nvSpPr>
        <p:spPr>
          <a:prstGeom prst="rect">
            <a:avLst/>
          </a:prstGeom>
        </p:spPr>
        <p:txBody>
          <a:bodyPr/>
          <a:lstStyle/>
          <a:p>
            <a:pPr/>
            <a:r>
              <a:t>Threat of AI</a:t>
            </a:r>
          </a:p>
        </p:txBody>
      </p:sp>
      <p:sp>
        <p:nvSpPr>
          <p:cNvPr id="80" name="Shape 80"/>
          <p:cNvSpPr/>
          <p:nvPr>
            <p:ph type="body" idx="1"/>
          </p:nvPr>
        </p:nvSpPr>
        <p:spPr>
          <a:prstGeom prst="rect">
            <a:avLst/>
          </a:prstGeom>
        </p:spPr>
        <p:txBody>
          <a:bodyPr/>
          <a:lstStyle/>
          <a:p>
            <a:pPr marL="783771" indent="-326571">
              <a:defRPr u="sng"/>
            </a:pPr>
            <a:r>
              <a:rPr>
                <a:hlinkClick r:id="rId2" invalidUrl="" action="" tgtFrame="" tooltip="" history="1" highlightClick="0" endSnd="0"/>
              </a:rPr>
              <a:t>Stephen Hawking interview</a:t>
            </a:r>
          </a:p>
          <a:p>
            <a:pPr marL="783771" indent="-326571"/>
            <a:r>
              <a:t>Long term consequences</a:t>
            </a:r>
          </a:p>
          <a:p>
            <a:pPr marL="783771" indent="-326571"/>
            <a:r>
              <a:t>Distant future (?)</a:t>
            </a:r>
          </a:p>
          <a:p>
            <a:pPr marL="783771" indent="-326571"/>
            <a:r>
              <a:t>Abstract</a:t>
            </a:r>
          </a:p>
        </p:txBody>
      </p:sp>
      <p:sp>
        <p:nvSpPr>
          <p:cNvPr id="81" name="Shape 81"/>
          <p:cNvSpPr/>
          <p:nvPr>
            <p:ph type="sldNum" sz="quarter" idx="2"/>
          </p:nvPr>
        </p:nvSpPr>
        <p:spPr>
          <a:xfrm>
            <a:off x="8405167" y="6454775"/>
            <a:ext cx="281633" cy="266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ph type="title"/>
          </p:nvPr>
        </p:nvSpPr>
        <p:spPr>
          <a:prstGeom prst="rect">
            <a:avLst/>
          </a:prstGeom>
        </p:spPr>
        <p:txBody>
          <a:bodyPr/>
          <a:lstStyle/>
          <a:p>
            <a:pPr/>
            <a:r>
              <a:t>Credible Threat?</a:t>
            </a:r>
          </a:p>
        </p:txBody>
      </p:sp>
      <p:sp>
        <p:nvSpPr>
          <p:cNvPr id="84" name="Shape 84"/>
          <p:cNvSpPr/>
          <p:nvPr>
            <p:ph type="body" idx="1"/>
          </p:nvPr>
        </p:nvSpPr>
        <p:spPr>
          <a:prstGeom prst="rect">
            <a:avLst/>
          </a:prstGeom>
        </p:spPr>
        <p:txBody>
          <a:bodyPr/>
          <a:lstStyle/>
          <a:p>
            <a:pPr marL="783771" indent="-326571"/>
            <a:r>
              <a:t>Near-term robotics</a:t>
            </a:r>
          </a:p>
          <a:p>
            <a:pPr lvl="1" marL="1181100" indent="-266700"/>
            <a:r>
              <a:t>Not fully autonomous</a:t>
            </a:r>
          </a:p>
          <a:p>
            <a:pPr lvl="1" marL="1181100" indent="-266700"/>
            <a:r>
              <a:t>Act in restricted domains</a:t>
            </a:r>
          </a:p>
          <a:p>
            <a:pPr lvl="1" marL="1181100" indent="-266700"/>
            <a:r>
              <a:t>Danger from limitations, not capabilities</a:t>
            </a:r>
          </a:p>
          <a:p>
            <a:pPr marL="783771" indent="-326571"/>
            <a:r>
              <a:t>Risk of misrepresenting research</a:t>
            </a:r>
          </a:p>
          <a:p>
            <a:pPr lvl="1" marL="1181100" indent="-266700"/>
            <a:r>
              <a:t>Overselling results</a:t>
            </a:r>
          </a:p>
          <a:p>
            <a:pPr lvl="1" marL="1181100" indent="-266700"/>
            <a:r>
              <a:t>Public misperceptions</a:t>
            </a:r>
          </a:p>
        </p:txBody>
      </p:sp>
      <p:sp>
        <p:nvSpPr>
          <p:cNvPr id="85" name="Shape 85"/>
          <p:cNvSpPr/>
          <p:nvPr>
            <p:ph type="sldNum" sz="quarter" idx="2"/>
          </p:nvPr>
        </p:nvSpPr>
        <p:spPr>
          <a:xfrm>
            <a:off x="8405167" y="6454775"/>
            <a:ext cx="281633" cy="266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ph type="title"/>
          </p:nvPr>
        </p:nvSpPr>
        <p:spPr>
          <a:prstGeom prst="rect">
            <a:avLst/>
          </a:prstGeom>
        </p:spPr>
        <p:txBody>
          <a:bodyPr/>
          <a:lstStyle/>
          <a:p>
            <a:pPr/>
            <a:r>
              <a:t>What’s on the Horizon?</a:t>
            </a:r>
          </a:p>
        </p:txBody>
      </p:sp>
      <p:sp>
        <p:nvSpPr>
          <p:cNvPr id="88" name="Shape 88"/>
          <p:cNvSpPr/>
          <p:nvPr>
            <p:ph type="body" idx="1"/>
          </p:nvPr>
        </p:nvSpPr>
        <p:spPr>
          <a:prstGeom prst="rect">
            <a:avLst/>
          </a:prstGeom>
        </p:spPr>
        <p:txBody>
          <a:bodyPr>
            <a:normAutofit fontScale="100000" lnSpcReduction="0"/>
          </a:bodyPr>
          <a:lstStyle/>
          <a:p>
            <a:pPr>
              <a:lnSpc>
                <a:spcPct val="90000"/>
              </a:lnSpc>
            </a:pPr>
            <a:r>
              <a:t>Autonomous, potentially self-aware, control systems running critical infrastructure</a:t>
            </a:r>
          </a:p>
          <a:p>
            <a:pPr lvl="1">
              <a:lnSpc>
                <a:spcPct val="90000"/>
              </a:lnSpc>
            </a:pPr>
            <a:r>
              <a:t>Driverless vehicles</a:t>
            </a:r>
          </a:p>
          <a:p>
            <a:pPr lvl="1">
              <a:lnSpc>
                <a:spcPct val="90000"/>
              </a:lnSpc>
            </a:pPr>
            <a:r>
              <a:t>Robotic surgery</a:t>
            </a:r>
          </a:p>
          <a:p>
            <a:pPr lvl="1">
              <a:lnSpc>
                <a:spcPct val="90000"/>
              </a:lnSpc>
            </a:pPr>
            <a:r>
              <a:t>Robots in personal care</a:t>
            </a:r>
          </a:p>
          <a:p>
            <a:pPr>
              <a:lnSpc>
                <a:spcPct val="90000"/>
              </a:lnSpc>
            </a:pPr>
            <a:r>
              <a:t>Cognitive enhancements</a:t>
            </a:r>
          </a:p>
          <a:p>
            <a:pPr lvl="1">
              <a:lnSpc>
                <a:spcPct val="90000"/>
              </a:lnSpc>
            </a:pPr>
            <a:r>
              <a:t>More connected, better memory, support decision making</a:t>
            </a:r>
          </a:p>
          <a:p>
            <a:pPr>
              <a:lnSpc>
                <a:spcPct val="90000"/>
              </a:lnSpc>
            </a:pPr>
            <a:r>
              <a:t>Smart prostheses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ph type="title"/>
          </p:nvPr>
        </p:nvSpPr>
        <p:spPr>
          <a:prstGeom prst="rect">
            <a:avLst/>
          </a:prstGeom>
        </p:spPr>
        <p:txBody>
          <a:bodyPr/>
          <a:lstStyle/>
          <a:p>
            <a:pPr/>
            <a:r>
              <a:t>Case Studies</a:t>
            </a:r>
          </a:p>
        </p:txBody>
      </p:sp>
      <p:sp>
        <p:nvSpPr>
          <p:cNvPr id="91" name="Shape 91"/>
          <p:cNvSpPr/>
          <p:nvPr>
            <p:ph type="body" idx="1"/>
          </p:nvPr>
        </p:nvSpPr>
        <p:spPr>
          <a:prstGeom prst="rect">
            <a:avLst/>
          </a:prstGeom>
        </p:spPr>
        <p:txBody>
          <a:bodyPr>
            <a:normAutofit fontScale="100000" lnSpcReduction="0"/>
          </a:bodyPr>
          <a:lstStyle/>
          <a:p>
            <a:pPr marL="728907" indent="-303711" defTabSz="425195">
              <a:defRPr sz="2976"/>
            </a:pPr>
            <a:r>
              <a:t>Robotic technologies already available and used</a:t>
            </a:r>
          </a:p>
          <a:p>
            <a:pPr marL="728907" indent="-303711" defTabSz="425195">
              <a:defRPr sz="2976"/>
            </a:pPr>
            <a:r>
              <a:t>Low-cost, non-autonomous robots</a:t>
            </a:r>
          </a:p>
          <a:p>
            <a:pPr lvl="1" marL="1098422" indent="-248031" defTabSz="425195">
              <a:defRPr sz="2604"/>
            </a:pPr>
            <a:r>
              <a:t>In public spaces</a:t>
            </a:r>
          </a:p>
          <a:p>
            <a:pPr lvl="1" marL="1098422" indent="-248031" defTabSz="425195">
              <a:defRPr sz="2604"/>
            </a:pPr>
            <a:r>
              <a:t>In homes</a:t>
            </a:r>
          </a:p>
          <a:p>
            <a:pPr marL="728907" indent="-303711" defTabSz="425195">
              <a:defRPr sz="2976"/>
            </a:pPr>
            <a:r>
              <a:t>Internet not only for computers</a:t>
            </a:r>
          </a:p>
          <a:p>
            <a:pPr lvl="1" marL="1098422" indent="-248031" defTabSz="425195">
              <a:defRPr sz="2604"/>
            </a:pPr>
            <a:r>
              <a:t>Data collection</a:t>
            </a:r>
          </a:p>
          <a:p>
            <a:pPr lvl="1" marL="1098422" indent="-248031" defTabSz="425195">
              <a:defRPr sz="2604"/>
            </a:pPr>
            <a:r>
              <a:t>Privacy</a:t>
            </a:r>
          </a:p>
          <a:p>
            <a:pPr lvl="1" marL="1098422" indent="-248031" defTabSz="425195">
              <a:defRPr sz="2604"/>
            </a:pPr>
            <a:r>
              <a:t>Security</a:t>
            </a:r>
          </a:p>
        </p:txBody>
      </p:sp>
      <p:sp>
        <p:nvSpPr>
          <p:cNvPr id="92" name="Shape 92"/>
          <p:cNvSpPr/>
          <p:nvPr>
            <p:ph type="sldNum" sz="quarter" idx="2"/>
          </p:nvPr>
        </p:nvSpPr>
        <p:spPr>
          <a:xfrm>
            <a:off x="8405167" y="6454775"/>
            <a:ext cx="281633" cy="266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 name="Shape 94"/>
          <p:cNvSpPr/>
          <p:nvPr>
            <p:ph type="title"/>
          </p:nvPr>
        </p:nvSpPr>
        <p:spPr>
          <a:xfrm>
            <a:off x="457200" y="58737"/>
            <a:ext cx="8229600" cy="1143001"/>
          </a:xfrm>
          <a:prstGeom prst="rect">
            <a:avLst/>
          </a:prstGeom>
        </p:spPr>
        <p:txBody>
          <a:bodyPr/>
          <a:lstStyle/>
          <a:p>
            <a:pPr/>
            <a:r>
              <a:t>Drones</a:t>
            </a:r>
          </a:p>
        </p:txBody>
      </p:sp>
      <p:sp>
        <p:nvSpPr>
          <p:cNvPr id="95" name="Shape 95"/>
          <p:cNvSpPr/>
          <p:nvPr>
            <p:ph type="body" idx="1"/>
          </p:nvPr>
        </p:nvSpPr>
        <p:spPr>
          <a:prstGeom prst="rect">
            <a:avLst/>
          </a:prstGeom>
        </p:spPr>
        <p:txBody>
          <a:bodyPr/>
          <a:lstStyle/>
          <a:p>
            <a:pPr marL="783771" indent="-326571"/>
            <a:r>
              <a:t>Government use</a:t>
            </a:r>
          </a:p>
          <a:p>
            <a:pPr marL="783771" indent="-326571"/>
            <a:r>
              <a:t>Commercial use</a:t>
            </a:r>
          </a:p>
          <a:p>
            <a:pPr marL="783771" indent="-326571"/>
            <a:r>
              <a:t>Personal use</a:t>
            </a:r>
          </a:p>
        </p:txBody>
      </p:sp>
      <p:sp>
        <p:nvSpPr>
          <p:cNvPr id="96" name="Shape 96"/>
          <p:cNvSpPr/>
          <p:nvPr>
            <p:ph type="sldNum" sz="quarter" idx="2"/>
          </p:nvPr>
        </p:nvSpPr>
        <p:spPr>
          <a:xfrm>
            <a:off x="8405167" y="6454775"/>
            <a:ext cx="281633" cy="266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7" name="14426712419_44d98e5b8f_z.jpg"/>
          <p:cNvPicPr>
            <a:picLocks noChangeAspect="1"/>
          </p:cNvPicPr>
          <p:nvPr/>
        </p:nvPicPr>
        <p:blipFill>
          <a:blip r:embed="rId2">
            <a:extLst/>
          </a:blip>
          <a:stretch>
            <a:fillRect/>
          </a:stretch>
        </p:blipFill>
        <p:spPr>
          <a:xfrm>
            <a:off x="457200" y="4051260"/>
            <a:ext cx="3644900" cy="2540041"/>
          </a:xfrm>
          <a:prstGeom prst="rect">
            <a:avLst/>
          </a:prstGeom>
          <a:ln w="12700">
            <a:miter lim="400000"/>
          </a:ln>
        </p:spPr>
      </p:pic>
      <p:pic>
        <p:nvPicPr>
          <p:cNvPr id="98" name="13950908853_177c223196_z.jpg"/>
          <p:cNvPicPr>
            <a:picLocks noChangeAspect="1"/>
          </p:cNvPicPr>
          <p:nvPr/>
        </p:nvPicPr>
        <p:blipFill>
          <a:blip r:embed="rId3">
            <a:extLst/>
          </a:blip>
          <a:stretch>
            <a:fillRect/>
          </a:stretch>
        </p:blipFill>
        <p:spPr>
          <a:xfrm>
            <a:off x="4572000" y="4048958"/>
            <a:ext cx="4165600" cy="2557939"/>
          </a:xfrm>
          <a:prstGeom prst="rect">
            <a:avLst/>
          </a:prstGeom>
          <a:ln w="12700">
            <a:miter lim="400000"/>
          </a:ln>
        </p:spPr>
      </p:pic>
      <p:pic>
        <p:nvPicPr>
          <p:cNvPr id="99" name="5512792490_4bff08946a_z.jpg"/>
          <p:cNvPicPr>
            <a:picLocks noChangeAspect="1"/>
          </p:cNvPicPr>
          <p:nvPr/>
        </p:nvPicPr>
        <p:blipFill>
          <a:blip r:embed="rId4">
            <a:extLst/>
          </a:blip>
          <a:stretch>
            <a:fillRect/>
          </a:stretch>
        </p:blipFill>
        <p:spPr>
          <a:xfrm>
            <a:off x="4568907" y="1104900"/>
            <a:ext cx="4168694" cy="2781300"/>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06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